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80" r:id="rId3"/>
    <p:sldId id="300" r:id="rId4"/>
    <p:sldId id="274" r:id="rId5"/>
    <p:sldId id="319" r:id="rId6"/>
    <p:sldId id="321" r:id="rId7"/>
    <p:sldId id="322" r:id="rId8"/>
    <p:sldId id="323" r:id="rId9"/>
    <p:sldId id="313" r:id="rId10"/>
    <p:sldId id="301" r:id="rId11"/>
    <p:sldId id="324" r:id="rId12"/>
    <p:sldId id="333" r:id="rId13"/>
    <p:sldId id="279" r:id="rId14"/>
    <p:sldId id="317" r:id="rId15"/>
    <p:sldId id="334" r:id="rId16"/>
    <p:sldId id="329" r:id="rId17"/>
    <p:sldId id="331" r:id="rId18"/>
    <p:sldId id="305" r:id="rId19"/>
    <p:sldId id="262" r:id="rId20"/>
    <p:sldId id="287" r:id="rId21"/>
    <p:sldId id="336" r:id="rId22"/>
    <p:sldId id="337" r:id="rId23"/>
    <p:sldId id="359" r:id="rId24"/>
    <p:sldId id="368" r:id="rId25"/>
    <p:sldId id="369" r:id="rId26"/>
    <p:sldId id="306" r:id="rId27"/>
    <p:sldId id="265" r:id="rId28"/>
    <p:sldId id="307" r:id="rId29"/>
    <p:sldId id="266" r:id="rId30"/>
    <p:sldId id="361" r:id="rId31"/>
    <p:sldId id="362" r:id="rId32"/>
    <p:sldId id="302" r:id="rId33"/>
    <p:sldId id="267" r:id="rId34"/>
    <p:sldId id="281" r:id="rId35"/>
    <p:sldId id="298" r:id="rId36"/>
    <p:sldId id="363" r:id="rId37"/>
    <p:sldId id="364" r:id="rId38"/>
    <p:sldId id="349" r:id="rId39"/>
    <p:sldId id="365" r:id="rId40"/>
    <p:sldId id="350" r:id="rId41"/>
    <p:sldId id="366" r:id="rId42"/>
    <p:sldId id="344" r:id="rId43"/>
    <p:sldId id="303" r:id="rId44"/>
    <p:sldId id="268" r:id="rId45"/>
    <p:sldId id="288" r:id="rId46"/>
    <p:sldId id="290" r:id="rId47"/>
    <p:sldId id="289" r:id="rId48"/>
    <p:sldId id="304" r:id="rId49"/>
    <p:sldId id="269" r:id="rId50"/>
    <p:sldId id="291" r:id="rId51"/>
    <p:sldId id="293" r:id="rId52"/>
    <p:sldId id="367" r:id="rId53"/>
    <p:sldId id="310" r:id="rId54"/>
    <p:sldId id="272" r:id="rId55"/>
    <p:sldId id="296" r:id="rId56"/>
    <p:sldId id="339" r:id="rId57"/>
    <p:sldId id="338" r:id="rId58"/>
    <p:sldId id="340" r:id="rId59"/>
    <p:sldId id="308" r:id="rId60"/>
    <p:sldId id="270" r:id="rId61"/>
    <p:sldId id="309" r:id="rId62"/>
    <p:sldId id="360" r:id="rId63"/>
    <p:sldId id="311" r:id="rId64"/>
    <p:sldId id="273" r:id="rId65"/>
    <p:sldId id="341" r:id="rId66"/>
  </p:sldIdLst>
  <p:sldSz cx="9144000" cy="5143500" type="screen16x9"/>
  <p:notesSz cx="7010400"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2C17B-7286-4791-8552-B9F50E5A4704}">
          <p14:sldIdLst>
            <p14:sldId id="256"/>
          </p14:sldIdLst>
        </p14:section>
        <p14:section name="Main Menu" id="{A9999C53-70DE-452A-B254-78E6EC92F680}">
          <p14:sldIdLst>
            <p14:sldId id="280"/>
          </p14:sldIdLst>
        </p14:section>
        <p14:section name="Registration" id="{5F49045A-6AA2-4E32-92A9-C5598C3F87E0}">
          <p14:sldIdLst>
            <p14:sldId id="300"/>
            <p14:sldId id="274"/>
            <p14:sldId id="319"/>
            <p14:sldId id="321"/>
            <p14:sldId id="322"/>
            <p14:sldId id="323"/>
            <p14:sldId id="313"/>
          </p14:sldIdLst>
        </p14:section>
        <p14:section name="Login" id="{FAB648C4-1B57-4BF3-BF27-EAC794348239}">
          <p14:sldIdLst>
            <p14:sldId id="301"/>
            <p14:sldId id="324"/>
            <p14:sldId id="333"/>
            <p14:sldId id="279"/>
            <p14:sldId id="317"/>
            <p14:sldId id="334"/>
            <p14:sldId id="329"/>
            <p14:sldId id="331"/>
          </p14:sldIdLst>
        </p14:section>
        <p14:section name="Onboarding" id="{9F7E7213-4729-4058-9CC2-22A7D0D5E65C}">
          <p14:sldIdLst>
            <p14:sldId id="305"/>
            <p14:sldId id="262"/>
            <p14:sldId id="287"/>
            <p14:sldId id="336"/>
            <p14:sldId id="337"/>
            <p14:sldId id="359"/>
            <p14:sldId id="368"/>
            <p14:sldId id="369"/>
          </p14:sldIdLst>
        </p14:section>
        <p14:section name="Dashboard/Home" id="{2F93D401-1099-4856-8327-9F4A1E3A1ADE}">
          <p14:sldIdLst>
            <p14:sldId id="306"/>
            <p14:sldId id="265"/>
          </p14:sldIdLst>
        </p14:section>
        <p14:section name="All Accounts Verticals" id="{367E9A25-5DE9-4D68-9DD5-184930EE112C}">
          <p14:sldIdLst>
            <p14:sldId id="307"/>
            <p14:sldId id="266"/>
          </p14:sldIdLst>
        </p14:section>
        <p14:section name="Overdraft Line of Credit" id="{EA78F6EA-DC13-4B90-8C06-E474B0DF8112}">
          <p14:sldIdLst>
            <p14:sldId id="361"/>
            <p14:sldId id="362"/>
          </p14:sldIdLst>
        </p14:section>
        <p14:section name="RIA Product Details" id="{AFBCA189-7D24-4EAB-B4DD-D43B1EB0B1D5}">
          <p14:sldIdLst>
            <p14:sldId id="302"/>
            <p14:sldId id="267"/>
            <p14:sldId id="281"/>
            <p14:sldId id="298"/>
            <p14:sldId id="363"/>
          </p14:sldIdLst>
        </p14:section>
        <p14:section name="All Transactions and Orders Pages" id="{EF822446-8447-47F1-8CF1-D1655CF094E8}">
          <p14:sldIdLst>
            <p14:sldId id="364"/>
            <p14:sldId id="349"/>
          </p14:sldIdLst>
        </p14:section>
        <p14:section name="All Scheduled Transfers Page" id="{B2C3E595-B5F0-4828-9976-8401CBD5E1EB}">
          <p14:sldIdLst>
            <p14:sldId id="365"/>
            <p14:sldId id="350"/>
          </p14:sldIdLst>
        </p14:section>
        <p14:section name="Statements and Documents Page" id="{996164DF-25DA-4B07-8E7A-D0BFC1B6B7C1}">
          <p14:sldIdLst>
            <p14:sldId id="366"/>
            <p14:sldId id="344"/>
          </p14:sldIdLst>
        </p14:section>
        <p14:section name="RIA Account Details" id="{4598CDB9-9CC0-445F-BE86-926CDDD660B3}">
          <p14:sldIdLst>
            <p14:sldId id="303"/>
            <p14:sldId id="268"/>
            <p14:sldId id="288"/>
            <p14:sldId id="290"/>
            <p14:sldId id="289"/>
          </p14:sldIdLst>
        </p14:section>
        <p14:section name="Move Money" id="{44C2224D-041E-4776-9E44-1DE9DE20A420}">
          <p14:sldIdLst>
            <p14:sldId id="304"/>
            <p14:sldId id="269"/>
            <p14:sldId id="291"/>
            <p14:sldId id="293"/>
            <p14:sldId id="367"/>
          </p14:sldIdLst>
        </p14:section>
        <p14:section name="Utilities/Mega Menu" id="{3CF36E56-217C-41AB-B633-670B8AE34128}">
          <p14:sldIdLst>
            <p14:sldId id="310"/>
            <p14:sldId id="272"/>
            <p14:sldId id="296"/>
            <p14:sldId id="339"/>
            <p14:sldId id="338"/>
            <p14:sldId id="340"/>
          </p14:sldIdLst>
        </p14:section>
        <p14:section name="Account Opening/Aggregation" id="{630070BB-9104-4CE9-9C14-031D4E7A3E6E}">
          <p14:sldIdLst>
            <p14:sldId id="308"/>
            <p14:sldId id="270"/>
          </p14:sldIdLst>
        </p14:section>
        <p14:section name="Insights/Plan" id="{6201FAF5-DFE1-4678-ABBF-4157B5C5E880}">
          <p14:sldIdLst>
            <p14:sldId id="309"/>
            <p14:sldId id="360"/>
          </p14:sldIdLst>
        </p14:section>
        <p14:section name="UDB Admin Portal" id="{AB43C8E4-1D15-4B60-AB15-234204BA1052}">
          <p14:sldIdLst>
            <p14:sldId id="311"/>
            <p14:sldId id="273"/>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2050C-803D-C5F7-2E8C-ACFA40231475}" name="Jialei Pei" initials="JP" userId="S::JPei@bofifederalbank.com::2c74e024-bae9-4c3c-b013-bddd1da4eb9b" providerId="AD"/>
  <p188:author id="{D9AD6C2A-ABBD-0A6D-88FB-008D76A66871}" name="Janelle Manning" initials="JM" userId="S::Janelle.Manning@axosadvisorservices.com::c1feb7ba-4758-4ed9-a21b-27b9ff0c140f" providerId="AD"/>
  <p188:author id="{DC8D1899-60BE-61EC-594A-AD31C143956B}" name="Elizabeth Jung" initials="EJ" userId="S::EJung@bofifederalbank.com::92cc9327-e6bb-4911-a197-b9113d9ed091" providerId="AD"/>
  <p188:author id="{3DF90DDD-2795-6F80-FCB3-EAC7A374F8CD}" name="Alexa Friedman" initials="AF" userId="S::AFriedman@bofifederalbank.com::6f9ebb49-65e0-4820-8da0-d90c25f5a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25A02-2CD5-4DCC-B86F-E43E6A831060}" v="33" dt="2024-07-10T18:50:31.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Page">
    <p:spTree>
      <p:nvGrpSpPr>
        <p:cNvPr id="1" name=""/>
        <p:cNvGrpSpPr/>
        <p:nvPr/>
      </p:nvGrpSpPr>
      <p:grpSpPr>
        <a:xfrm>
          <a:off x="0" y="0"/>
          <a:ext cx="0" cy="0"/>
          <a:chOff x="0" y="0"/>
          <a:chExt cx="0" cy="0"/>
        </a:xfrm>
      </p:grpSpPr>
      <p:pic>
        <p:nvPicPr>
          <p:cNvPr id="10" name="Picture 9" descr="A black and grey background&#10;&#10;Description automatically generated">
            <a:extLst>
              <a:ext uri="{FF2B5EF4-FFF2-40B4-BE49-F238E27FC236}">
                <a16:creationId xmlns:a16="http://schemas.microsoft.com/office/drawing/2014/main" id="{84053B3C-B52E-F385-33F2-11993B382F5D}"/>
              </a:ext>
            </a:extLst>
          </p:cNvPr>
          <p:cNvPicPr>
            <a:picLocks noChangeAspect="1"/>
          </p:cNvPicPr>
          <p:nvPr userDrawn="1"/>
        </p:nvPicPr>
        <p:blipFill>
          <a:blip r:embed="rId3"/>
          <a:stretch>
            <a:fillRect/>
          </a:stretch>
        </p:blipFill>
        <p:spPr>
          <a:xfrm>
            <a:off x="0" y="0"/>
            <a:ext cx="9144000" cy="6750924"/>
          </a:xfrm>
          <a:prstGeom prst="rect">
            <a:avLst/>
          </a:prstGeom>
        </p:spPr>
      </p:pic>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Text Placeholder 2"/>
          <p:cNvSpPr>
            <a:spLocks noGrp="1"/>
          </p:cNvSpPr>
          <p:nvPr>
            <p:ph type="body" sz="quarter" idx="10"/>
          </p:nvPr>
        </p:nvSpPr>
        <p:spPr>
          <a:xfrm>
            <a:off x="525236" y="2549268"/>
            <a:ext cx="6027965" cy="1085789"/>
          </a:xfrm>
          <a:prstGeom prst="rect">
            <a:avLst/>
          </a:prstGeom>
        </p:spPr>
        <p:txBody>
          <a:bodyPr/>
          <a:lstStyle>
            <a:lvl1pPr marL="0" indent="0">
              <a:buNone/>
              <a:defRPr lang="en-US" sz="3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3333"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5" name="Text Placeholder 4"/>
          <p:cNvSpPr>
            <a:spLocks noGrp="1"/>
          </p:cNvSpPr>
          <p:nvPr>
            <p:ph type="body" sz="quarter" idx="11"/>
          </p:nvPr>
        </p:nvSpPr>
        <p:spPr>
          <a:xfrm>
            <a:off x="524933" y="3785189"/>
            <a:ext cx="6028267" cy="410319"/>
          </a:xfrm>
          <a:prstGeom prst="rect">
            <a:avLst/>
          </a:prstGeom>
        </p:spPr>
        <p:txBody>
          <a:bodyPr anchor="ctr"/>
          <a:lstStyle>
            <a:lvl1pPr marL="0" indent="0">
              <a:spcBef>
                <a:spcPts val="0"/>
              </a:spcBef>
              <a:buNone/>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8" name="Text Placeholder 7"/>
          <p:cNvSpPr>
            <a:spLocks noGrp="1"/>
          </p:cNvSpPr>
          <p:nvPr>
            <p:ph type="body" sz="quarter" idx="12"/>
          </p:nvPr>
        </p:nvSpPr>
        <p:spPr>
          <a:xfrm>
            <a:off x="524117" y="4682069"/>
            <a:ext cx="6029087" cy="317500"/>
          </a:xfrm>
          <a:prstGeom prst="rect">
            <a:avLst/>
          </a:prstGeom>
        </p:spPr>
        <p:txBody>
          <a:bodyPr/>
          <a:lstStyle>
            <a:lvl1pPr marL="0" indent="0">
              <a:buNone/>
              <a:defRPr lang="en-US" sz="1333" kern="120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0B15AF36-A491-BE96-B3F9-188DAC5806A2}"/>
              </a:ext>
            </a:extLst>
          </p:cNvPr>
          <p:cNvPicPr>
            <a:picLocks noChangeAspect="1"/>
          </p:cNvPicPr>
          <p:nvPr/>
        </p:nvPicPr>
        <p:blipFill rotWithShape="1">
          <a:blip r:embed="rId6"/>
          <a:srcRect b="21240"/>
          <a:stretch/>
        </p:blipFill>
        <p:spPr>
          <a:xfrm>
            <a:off x="7401918" y="4638673"/>
            <a:ext cx="1458732" cy="338036"/>
          </a:xfrm>
          <a:prstGeom prst="rect">
            <a:avLst/>
          </a:prstGeom>
        </p:spPr>
      </p:pic>
    </p:spTree>
    <p:extLst>
      <p:ext uri="{BB962C8B-B14F-4D97-AF65-F5344CB8AC3E}">
        <p14:creationId xmlns:p14="http://schemas.microsoft.com/office/powerpoint/2010/main" val="19451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4166841"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16" name="Chart Placeholder 4"/>
          <p:cNvSpPr>
            <a:spLocks noGrp="1"/>
          </p:cNvSpPr>
          <p:nvPr>
            <p:ph type="chart" sz="quarter" idx="17"/>
          </p:nvPr>
        </p:nvSpPr>
        <p:spPr>
          <a:xfrm>
            <a:off x="4618070" y="953042"/>
            <a:ext cx="4166841" cy="2559597"/>
          </a:xfrm>
          <a:prstGeom prst="rect">
            <a:avLst/>
          </a:prstGeom>
        </p:spPr>
        <p:txBody>
          <a:bodyPr/>
          <a:lstStyle>
            <a:lvl1pPr>
              <a:defRPr sz="1400"/>
            </a:lvl1pPr>
          </a:lstStyle>
          <a:p>
            <a:r>
              <a:rPr lang="en-US"/>
              <a:t>Click icon to add chart</a:t>
            </a:r>
          </a:p>
        </p:txBody>
      </p:sp>
      <p:sp>
        <p:nvSpPr>
          <p:cNvPr id="17" name="Text Placeholder 16"/>
          <p:cNvSpPr>
            <a:spLocks noGrp="1"/>
          </p:cNvSpPr>
          <p:nvPr>
            <p:ph type="body" sz="quarter" idx="18"/>
          </p:nvPr>
        </p:nvSpPr>
        <p:spPr>
          <a:xfrm>
            <a:off x="4618070"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9"/>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EF9ED49-8AC0-C5F2-04BF-83C460931D4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0114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Top">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906196017"/>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8441479"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8441479"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82B4398-9525-1287-C927-2A779D17A32C}"/>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1417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Bottom">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3" y="2207554"/>
            <a:ext cx="8441475"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3" y="953037"/>
            <a:ext cx="8441475" cy="1170878"/>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E724B2B3-B570-FEDA-727F-10EC7253BA8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4547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Text Box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9240417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3" y="1522146"/>
            <a:ext cx="8441475"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8441479"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8441479"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4" name="Slide Number Placeholder 3"/>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E8472EB1-0D3D-41BB-E369-E7B9DE746E9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2373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8"/>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C895CF3A-BE5A-3FAC-B418-4BD913D284B3}"/>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76461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4648030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5"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5"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 name="Text Placeholder 16"/>
          <p:cNvSpPr>
            <a:spLocks noGrp="1"/>
          </p:cNvSpPr>
          <p:nvPr>
            <p:ph type="body" sz="quarter" idx="17"/>
          </p:nvPr>
        </p:nvSpPr>
        <p:spPr>
          <a:xfrm>
            <a:off x="3227884"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6"/>
          <p:cNvSpPr>
            <a:spLocks noGrp="1"/>
          </p:cNvSpPr>
          <p:nvPr>
            <p:ph type="body" sz="quarter" idx="18"/>
          </p:nvPr>
        </p:nvSpPr>
        <p:spPr>
          <a:xfrm>
            <a:off x="3227884"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5" name="Straight Connector 34"/>
          <p:cNvCxnSpPr/>
          <p:nvPr/>
        </p:nvCxnSpPr>
        <p:spPr>
          <a:xfrm>
            <a:off x="322788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6" name="Text Placeholder 16"/>
          <p:cNvSpPr>
            <a:spLocks noGrp="1"/>
          </p:cNvSpPr>
          <p:nvPr>
            <p:ph type="body" sz="quarter" idx="19"/>
          </p:nvPr>
        </p:nvSpPr>
        <p:spPr>
          <a:xfrm>
            <a:off x="6112331"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6"/>
          <p:cNvSpPr>
            <a:spLocks noGrp="1"/>
          </p:cNvSpPr>
          <p:nvPr>
            <p:ph type="body" sz="quarter" idx="20"/>
          </p:nvPr>
        </p:nvSpPr>
        <p:spPr>
          <a:xfrm>
            <a:off x="6112331"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8" name="Straight Connector 37"/>
          <p:cNvCxnSpPr/>
          <p:nvPr/>
        </p:nvCxnSpPr>
        <p:spPr>
          <a:xfrm>
            <a:off x="6112329"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4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4921FBB0-6C2D-A3FC-2A82-346B98E24FA2}"/>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56356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07176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1343721"/>
          </a:xfrm>
          <a:prstGeom prst="rect">
            <a:avLst/>
          </a:prstGeom>
        </p:spPr>
        <p:txBody>
          <a:bodyPr/>
          <a:lstStyle>
            <a:lvl1pPr marL="304784" indent="-304784">
              <a:defRPr sz="1333">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2" name="Text Placeholder 16"/>
          <p:cNvSpPr>
            <a:spLocks noGrp="1"/>
          </p:cNvSpPr>
          <p:nvPr>
            <p:ph type="body" sz="quarter" idx="18"/>
          </p:nvPr>
        </p:nvSpPr>
        <p:spPr>
          <a:xfrm>
            <a:off x="343437"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9"/>
          </p:nvPr>
        </p:nvSpPr>
        <p:spPr>
          <a:xfrm>
            <a:off x="4618074"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20"/>
          </p:nvPr>
        </p:nvSpPr>
        <p:spPr>
          <a:xfrm>
            <a:off x="343437"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20" name="Text Placeholder 16"/>
          <p:cNvSpPr>
            <a:spLocks noGrp="1"/>
          </p:cNvSpPr>
          <p:nvPr>
            <p:ph type="body" sz="quarter" idx="21"/>
          </p:nvPr>
        </p:nvSpPr>
        <p:spPr>
          <a:xfrm>
            <a:off x="4618074"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21" name="Straight Connector 20"/>
          <p:cNvCxnSpPr/>
          <p:nvPr/>
        </p:nvCxnSpPr>
        <p:spPr>
          <a:xfrm>
            <a:off x="343437"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618074"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3"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4"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219042DC-55E3-5D32-7AEA-273930717B3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8170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t Atten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5523"/>
          <a:stretch/>
        </p:blipFill>
        <p:spPr bwMode="hidden">
          <a:xfrm>
            <a:off x="0" y="609599"/>
            <a:ext cx="9144000" cy="3876675"/>
          </a:xfrm>
          <a:prstGeom prst="rect">
            <a:avLst/>
          </a:prstGeom>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028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Get Atten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E0C92-BC84-ECBA-C3B7-170BB549FF21}"/>
              </a:ext>
            </a:extLst>
          </p:cNvPr>
          <p:cNvPicPr>
            <a:picLocks noChangeAspect="1"/>
          </p:cNvPicPr>
          <p:nvPr/>
        </p:nvPicPr>
        <p:blipFill rotWithShape="1">
          <a:blip r:embed="rId3" cstate="screen">
            <a:duotone>
              <a:srgbClr val="000000">
                <a:shade val="45000"/>
                <a:satMod val="135000"/>
              </a:srgbClr>
              <a:prstClr val="white"/>
            </a:duotone>
            <a:alphaModFix amt="80000"/>
            <a:extLst>
              <a:ext uri="{28A0092B-C50C-407E-A947-70E740481C1C}">
                <a14:useLocalDpi xmlns:a14="http://schemas.microsoft.com/office/drawing/2010/main"/>
              </a:ext>
            </a:extLst>
          </a:blip>
          <a:srcRect b="8045"/>
          <a:stretch/>
        </p:blipFill>
        <p:spPr bwMode="ltGray">
          <a:xfrm>
            <a:off x="1061" y="610378"/>
            <a:ext cx="9144000" cy="3877057"/>
          </a:xfrm>
          <a:prstGeom prst="rect">
            <a:avLst/>
          </a:prstGeom>
        </p:spPr>
      </p:pic>
      <p:sp>
        <p:nvSpPr>
          <p:cNvPr id="9" name="Rectangle 8">
            <a:extLst>
              <a:ext uri="{FF2B5EF4-FFF2-40B4-BE49-F238E27FC236}">
                <a16:creationId xmlns:a16="http://schemas.microsoft.com/office/drawing/2014/main" id="{CDE83B8C-F694-6EBE-92E8-A3679D4470F5}"/>
              </a:ext>
            </a:extLst>
          </p:cNvPr>
          <p:cNvSpPr/>
          <p:nvPr/>
        </p:nvSpPr>
        <p:spPr bwMode="blackWhite">
          <a:xfrm>
            <a:off x="1" y="610379"/>
            <a:ext cx="9142938" cy="3877056"/>
          </a:xfrm>
          <a:prstGeom prst="rect">
            <a:avLst/>
          </a:prstGeom>
          <a:solidFill>
            <a:srgbClr val="1E3860">
              <a:alpha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3594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1935404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2120" y="1588"/>
                        <a:ext cx="2117" cy="1588"/>
                      </a:xfrm>
                      <a:prstGeom prst="rect">
                        <a:avLst/>
                      </a:prstGeom>
                    </p:spPr>
                  </p:pic>
                </p:oleObj>
              </mc:Fallback>
            </mc:AlternateContent>
          </a:graphicData>
        </a:graphic>
      </p:graphicFrame>
      <p:grpSp>
        <p:nvGrpSpPr>
          <p:cNvPr id="2" name="Group 1"/>
          <p:cNvGrpSpPr/>
          <p:nvPr/>
        </p:nvGrpSpPr>
        <p:grpSpPr bwMode="hidden">
          <a:xfrm>
            <a:off x="0" y="642938"/>
            <a:ext cx="9144000" cy="3857625"/>
            <a:chOff x="0" y="642938"/>
            <a:chExt cx="6858000" cy="385762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6" name="Rectangle 5"/>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11" name="Text Placeholder 10"/>
          <p:cNvSpPr>
            <a:spLocks noGrp="1"/>
          </p:cNvSpPr>
          <p:nvPr>
            <p:ph type="body" sz="quarter" idx="10"/>
          </p:nvPr>
        </p:nvSpPr>
        <p:spPr>
          <a:xfrm>
            <a:off x="1835810" y="2130904"/>
            <a:ext cx="5464407" cy="1528752"/>
          </a:xfrm>
          <a:prstGeom prst="rect">
            <a:avLst/>
          </a:prstGeom>
          <a:noFill/>
        </p:spPr>
        <p:txBody>
          <a:bodyPr wrap="square" rtlCol="0">
            <a:spAutoFit/>
          </a:bodyPr>
          <a:lstStyle>
            <a:lvl1pPr marL="0" indent="0">
              <a:buNone/>
              <a:defRPr lang="en-US" sz="4667" spc="-151" smtClean="0">
                <a:solidFill>
                  <a:schemeClr val="tx2"/>
                </a:solidFill>
              </a:defRPr>
            </a:lvl1pPr>
            <a:lvl2pPr>
              <a:defRPr lang="en-US" sz="2400" smtClean="0">
                <a:solidFill>
                  <a:schemeClr val="tx1"/>
                </a:solidFill>
                <a:latin typeface="+mn-lt"/>
                <a:ea typeface="+mn-ea"/>
                <a:cs typeface="+mn-cs"/>
              </a:defRPr>
            </a:lvl2pPr>
            <a:lvl3pPr>
              <a:defRPr lang="en-US" sz="2400" smtClean="0">
                <a:solidFill>
                  <a:schemeClr val="tx1"/>
                </a:solidFill>
                <a:latin typeface="+mn-lt"/>
                <a:ea typeface="+mn-ea"/>
                <a:cs typeface="+mn-cs"/>
              </a:defRPr>
            </a:lvl3pPr>
            <a:lvl4pPr>
              <a:defRPr lang="en-US" sz="2400" smtClean="0">
                <a:solidFill>
                  <a:schemeClr val="tx1"/>
                </a:solidFill>
                <a:latin typeface="+mn-lt"/>
                <a:ea typeface="+mn-ea"/>
                <a:cs typeface="+mn-cs"/>
              </a:defRPr>
            </a:lvl4pPr>
            <a:lvl5pPr>
              <a:defRPr lang="en-US" sz="2400">
                <a:solidFill>
                  <a:schemeClr val="tx1"/>
                </a:solidFill>
                <a:latin typeface="+mn-lt"/>
                <a:ea typeface="+mn-ea"/>
                <a:cs typeface="+mn-cs"/>
              </a:defRPr>
            </a:lvl5pPr>
          </a:lstStyle>
          <a:p>
            <a:pPr marL="0" lvl="0" algn="ctr" defTabSz="609570"/>
            <a:r>
              <a:rPr lang="en-US"/>
              <a:t>Click to edit Master text styles</a:t>
            </a:r>
          </a:p>
        </p:txBody>
      </p:sp>
      <p:sp>
        <p:nvSpPr>
          <p:cNvPr id="5" name="Slide Number Placeholder 4"/>
          <p:cNvSpPr>
            <a:spLocks noGrp="1"/>
          </p:cNvSpPr>
          <p:nvPr>
            <p:ph type="sldNum" sz="quarter" idx="1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43F20EA9-AFFF-BB6C-9104-93F8513F929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7558920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6783177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67"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nvGrpSpPr>
          <p:cNvPr id="22" name="Group 21"/>
          <p:cNvGrpSpPr/>
          <p:nvPr/>
        </p:nvGrpSpPr>
        <p:grpSpPr bwMode="hidden">
          <a:xfrm>
            <a:off x="0" y="642938"/>
            <a:ext cx="9144000" cy="3857625"/>
            <a:chOff x="0" y="642938"/>
            <a:chExt cx="6858000" cy="3857625"/>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24" name="Rectangle 23"/>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6" name="Title 13"/>
          <p:cNvSpPr>
            <a:spLocks noGrp="1"/>
          </p:cNvSpPr>
          <p:nvPr>
            <p:ph type="title" hasCustomPrompt="1"/>
          </p:nvPr>
        </p:nvSpPr>
        <p:spPr>
          <a:xfrm>
            <a:off x="343439" y="99770"/>
            <a:ext cx="7395511" cy="534556"/>
          </a:xfrm>
          <a:prstGeom prst="rect">
            <a:avLst/>
          </a:prstGeom>
        </p:spPr>
        <p:txBody>
          <a:bodyPr>
            <a:noAutofit/>
          </a:bodyPr>
          <a:lstStyle>
            <a:lvl1pPr>
              <a:defRPr lang="en-US" sz="2133" dirty="0"/>
            </a:lvl1pPr>
          </a:lstStyle>
          <a:p>
            <a:pPr lvl="0"/>
            <a:r>
              <a:rPr lang="en-US"/>
              <a:t>Agenda</a:t>
            </a:r>
          </a:p>
        </p:txBody>
      </p:sp>
      <p:sp>
        <p:nvSpPr>
          <p:cNvPr id="15" name="Text Placeholder 14"/>
          <p:cNvSpPr>
            <a:spLocks noGrp="1"/>
          </p:cNvSpPr>
          <p:nvPr>
            <p:ph type="body" sz="quarter" idx="10"/>
          </p:nvPr>
        </p:nvSpPr>
        <p:spPr>
          <a:xfrm>
            <a:off x="342901" y="1009650"/>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6" name="Text Placeholder 14"/>
          <p:cNvSpPr>
            <a:spLocks noGrp="1"/>
          </p:cNvSpPr>
          <p:nvPr>
            <p:ph type="body" sz="quarter" idx="11"/>
          </p:nvPr>
        </p:nvSpPr>
        <p:spPr>
          <a:xfrm>
            <a:off x="342901" y="1408771"/>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7" name="Text Placeholder 14"/>
          <p:cNvSpPr>
            <a:spLocks noGrp="1"/>
          </p:cNvSpPr>
          <p:nvPr>
            <p:ph type="body" sz="quarter" idx="12"/>
          </p:nvPr>
        </p:nvSpPr>
        <p:spPr>
          <a:xfrm>
            <a:off x="342901" y="1807892"/>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8" name="Text Placeholder 14"/>
          <p:cNvSpPr>
            <a:spLocks noGrp="1"/>
          </p:cNvSpPr>
          <p:nvPr>
            <p:ph type="body" sz="quarter" idx="13"/>
          </p:nvPr>
        </p:nvSpPr>
        <p:spPr>
          <a:xfrm>
            <a:off x="342901" y="220701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9" name="Text Placeholder 14"/>
          <p:cNvSpPr>
            <a:spLocks noGrp="1"/>
          </p:cNvSpPr>
          <p:nvPr>
            <p:ph type="body" sz="quarter" idx="14"/>
          </p:nvPr>
        </p:nvSpPr>
        <p:spPr>
          <a:xfrm>
            <a:off x="342901" y="2606134"/>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20" name="Text Placeholder 14"/>
          <p:cNvSpPr>
            <a:spLocks noGrp="1"/>
          </p:cNvSpPr>
          <p:nvPr>
            <p:ph type="body" sz="quarter" idx="15"/>
          </p:nvPr>
        </p:nvSpPr>
        <p:spPr>
          <a:xfrm>
            <a:off x="342901" y="300525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8" name="Slide Number Placeholder 7"/>
          <p:cNvSpPr>
            <a:spLocks noGrp="1"/>
          </p:cNvSpPr>
          <p:nvPr>
            <p:ph type="sldNum" sz="quarter" idx="16"/>
          </p:nvPr>
        </p:nvSpPr>
        <p:spPr/>
        <p:txBody>
          <a:bodyPr/>
          <a:lstStyle>
            <a:lvl1pPr algn="r">
              <a:defRPr sz="120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10924376-CD3D-629C-C5D6-D263D141D909}"/>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41897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791770"/>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12080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00979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Text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5567829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2" name="Text Placeholder 16"/>
          <p:cNvSpPr>
            <a:spLocks noGrp="1"/>
          </p:cNvSpPr>
          <p:nvPr>
            <p:ph type="body" sz="quarter" idx="15"/>
          </p:nvPr>
        </p:nvSpPr>
        <p:spPr>
          <a:xfrm>
            <a:off x="4618074"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6"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7"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6"/>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F2FEC2E1-2E42-2853-29CF-1BB9968C405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41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4358782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4618074"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5FC2B7B3-93F9-8969-3A4F-499382D0874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4845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343440"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43654A7-F32C-3FA4-D2C6-8D80F767439D}"/>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26840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4" name="Table Placeholder 3"/>
          <p:cNvSpPr>
            <a:spLocks noGrp="1"/>
          </p:cNvSpPr>
          <p:nvPr>
            <p:ph type="tbl" sz="quarter" idx="18"/>
          </p:nvPr>
        </p:nvSpPr>
        <p:spPr>
          <a:xfrm>
            <a:off x="458258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F2BAB97E-2276-5D92-83EF-7CEC10A641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2270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10" name="Table Placeholder 3"/>
          <p:cNvSpPr>
            <a:spLocks noGrp="1"/>
          </p:cNvSpPr>
          <p:nvPr>
            <p:ph type="tbl" sz="quarter" idx="18"/>
          </p:nvPr>
        </p:nvSpPr>
        <p:spPr>
          <a:xfrm>
            <a:off x="34290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B6D5D10D-8BE7-90B4-44C5-768E593824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6702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1"/>
            </p:custDataLst>
            <p:extLst>
              <p:ext uri="{D42A27DB-BD31-4B8C-83A1-F6EECF244321}">
                <p14:modId xmlns:p14="http://schemas.microsoft.com/office/powerpoint/2010/main" val="2096994495"/>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22" imgW="216" imgH="216" progId="TCLayout.ActiveDocument.1">
                  <p:embed/>
                </p:oleObj>
              </mc:Choice>
              <mc:Fallback>
                <p:oleObj name="think-cell Slide" r:id="rId22" imgW="216" imgH="216" progId="TCLayout.ActiveDocument.1">
                  <p:embed/>
                  <p:pic>
                    <p:nvPicPr>
                      <p:cNvPr id="7" name="Object 6" hidden="1"/>
                      <p:cNvPicPr/>
                      <p:nvPr/>
                    </p:nvPicPr>
                    <p:blipFill>
                      <a:blip r:embed="rId23"/>
                      <a:stretch>
                        <a:fillRect/>
                      </a:stretch>
                    </p:blipFill>
                    <p:spPr>
                      <a:xfrm>
                        <a:off x="1589" y="1594"/>
                        <a:ext cx="1587" cy="1587"/>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6457951" y="4767268"/>
            <a:ext cx="2057400" cy="274637"/>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r"/>
            <a:fld id="{9EDC855F-5393-4ECC-82A4-1DDB6B23846B}" type="slidenum">
              <a:rPr lang="en-US" smtClean="0"/>
              <a:pPr algn="r"/>
              <a:t>‹#›</a:t>
            </a:fld>
            <a:endParaRPr lang="en-US"/>
          </a:p>
        </p:txBody>
      </p:sp>
    </p:spTree>
    <p:extLst>
      <p:ext uri="{BB962C8B-B14F-4D97-AF65-F5344CB8AC3E}">
        <p14:creationId xmlns:p14="http://schemas.microsoft.com/office/powerpoint/2010/main" val="177319901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8" r:id="rId3"/>
    <p:sldLayoutId id="2147483649" r:id="rId4"/>
    <p:sldLayoutId id="2147483650" r:id="rId5"/>
    <p:sldLayoutId id="2147483653" r:id="rId6"/>
    <p:sldLayoutId id="2147483663" r:id="rId7"/>
    <p:sldLayoutId id="2147483666" r:id="rId8"/>
    <p:sldLayoutId id="2147483667" r:id="rId9"/>
    <p:sldLayoutId id="2147483659" r:id="rId10"/>
    <p:sldLayoutId id="2147483654" r:id="rId11"/>
    <p:sldLayoutId id="2147483662" r:id="rId12"/>
    <p:sldLayoutId id="2147483655" r:id="rId13"/>
    <p:sldLayoutId id="2147483664" r:id="rId14"/>
    <p:sldLayoutId id="2147483656" r:id="rId15"/>
    <p:sldLayoutId id="2147483657" r:id="rId16"/>
    <p:sldLayoutId id="2147483658" r:id="rId17"/>
    <p:sldLayoutId id="2147483669" r:id="rId18"/>
    <p:sldLayoutId id="2147483660" r:id="rId19"/>
  </p:sldLayoutIdLst>
  <p:hf hdr="0" ftr="0" dt="0"/>
  <p:txStyles>
    <p:titleStyle>
      <a:lvl1pPr algn="l" defTabSz="457178"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p:titleStyle>
    <p:bodyStyle>
      <a:lvl1pPr marL="342882" indent="-342882" algn="l" defTabSz="457178" rtl="0" eaLnBrk="1" latinLnBrk="0" hangingPunct="1">
        <a:spcBef>
          <a:spcPct val="20000"/>
        </a:spcBef>
        <a:buFontTx/>
        <a:buBlip>
          <a:blip r:embed="rId24"/>
        </a:buBlip>
        <a:defRPr sz="16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742913" indent="-285737" algn="l" defTabSz="457178" rtl="0" eaLnBrk="1" latinLnBrk="0" hangingPunct="1">
        <a:spcBef>
          <a:spcPct val="20000"/>
        </a:spcBef>
        <a:buClr>
          <a:srgbClr val="1E3860"/>
        </a:buClr>
        <a:buFont typeface="Wingdings" panose="05000000000000000000" pitchFamily="2" charset="2"/>
        <a:buChar char="§"/>
        <a:defRPr sz="1467"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2pPr>
      <a:lvl3pPr marL="1142942" indent="-228589" algn="l" defTabSz="457178" rtl="0" eaLnBrk="1" latinLnBrk="0" hangingPunct="1">
        <a:spcBef>
          <a:spcPct val="20000"/>
        </a:spcBef>
        <a:buFontTx/>
        <a:buBlip>
          <a:blip r:embed="rId24"/>
        </a:buBlip>
        <a:defRPr sz="14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3pPr>
      <a:lvl4pPr marL="1600120" indent="-228589" algn="l" defTabSz="457178" rtl="0" eaLnBrk="1" latinLnBrk="0" hangingPunct="1">
        <a:spcBef>
          <a:spcPct val="20000"/>
        </a:spcBef>
        <a:buFont typeface="Arial"/>
        <a:buChar char="–"/>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4pPr>
      <a:lvl5pPr marL="2057298" indent="-228589" algn="l" defTabSz="457178" rtl="0" eaLnBrk="1" latinLnBrk="0" hangingPunct="1">
        <a:spcBef>
          <a:spcPct val="20000"/>
        </a:spcBef>
        <a:buClr>
          <a:srgbClr val="FAA661"/>
        </a:buClr>
        <a:buFontTx/>
        <a:buBlip>
          <a:blip r:embed="rId24"/>
        </a:buBlip>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slide" Target="slide30.xml"/><Relationship Id="rId26" Type="http://schemas.openxmlformats.org/officeDocument/2006/relationships/image" Target="../media/image18.png"/><Relationship Id="rId39" Type="http://schemas.openxmlformats.org/officeDocument/2006/relationships/slide" Target="slide53.xml"/><Relationship Id="rId21" Type="http://schemas.openxmlformats.org/officeDocument/2006/relationships/slide" Target="slide32.xml"/><Relationship Id="rId34" Type="http://schemas.openxmlformats.org/officeDocument/2006/relationships/image" Target="../media/image20.png"/><Relationship Id="rId42" Type="http://schemas.openxmlformats.org/officeDocument/2006/relationships/slide" Target="slide59.xml"/><Relationship Id="rId47"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10.png"/><Relationship Id="rId16" Type="http://schemas.openxmlformats.org/officeDocument/2006/relationships/image" Target="../media/image14.png"/><Relationship Id="rId29" Type="http://schemas.openxmlformats.org/officeDocument/2006/relationships/image" Target="../media/image19.png"/><Relationship Id="rId11" Type="http://schemas.openxmlformats.org/officeDocument/2006/relationships/image" Target="../media/image13.png"/><Relationship Id="rId24" Type="http://schemas.openxmlformats.org/officeDocument/2006/relationships/slide" Target="slide37.xml"/><Relationship Id="rId32" Type="http://schemas.openxmlformats.org/officeDocument/2006/relationships/image" Target="../media/image20.png"/><Relationship Id="rId37" Type="http://schemas.openxmlformats.org/officeDocument/2006/relationships/image" Target="../media/image21.png"/><Relationship Id="rId40" Type="http://schemas.openxmlformats.org/officeDocument/2006/relationships/image" Target="../media/image22.png"/><Relationship Id="rId45" Type="http://schemas.openxmlformats.org/officeDocument/2006/relationships/slide" Target="slide61.xml"/><Relationship Id="rId5" Type="http://schemas.openxmlformats.org/officeDocument/2006/relationships/image" Target="../media/image11.png"/><Relationship Id="rId15" Type="http://schemas.openxmlformats.org/officeDocument/2006/relationships/slide" Target="slide28.xml"/><Relationship Id="rId23" Type="http://schemas.openxmlformats.org/officeDocument/2006/relationships/image" Target="../media/image17.png"/><Relationship Id="rId28" Type="http://schemas.openxmlformats.org/officeDocument/2006/relationships/image" Target="../media/image18.png"/><Relationship Id="rId36" Type="http://schemas.openxmlformats.org/officeDocument/2006/relationships/slide" Target="slide48.xml"/><Relationship Id="rId49"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15.png"/><Relationship Id="rId31" Type="http://schemas.openxmlformats.org/officeDocument/2006/relationships/image" Target="../media/image19.png"/><Relationship Id="rId44"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slide" Target="slide18.xml"/><Relationship Id="rId14" Type="http://schemas.openxmlformats.org/officeDocument/2006/relationships/image" Target="../media/image14.png"/><Relationship Id="rId22" Type="http://schemas.openxmlformats.org/officeDocument/2006/relationships/image" Target="../media/image16.png"/><Relationship Id="rId27" Type="http://schemas.openxmlformats.org/officeDocument/2006/relationships/slide" Target="slide39.xml"/><Relationship Id="rId30" Type="http://schemas.openxmlformats.org/officeDocument/2006/relationships/slide" Target="slide41.xml"/><Relationship Id="rId35" Type="http://schemas.openxmlformats.org/officeDocument/2006/relationships/image" Target="../media/image21.png"/><Relationship Id="rId43" Type="http://schemas.openxmlformats.org/officeDocument/2006/relationships/image" Target="../media/image23.png"/><Relationship Id="rId48" Type="http://schemas.openxmlformats.org/officeDocument/2006/relationships/slide" Target="slide63.xml"/><Relationship Id="rId8" Type="http://schemas.openxmlformats.org/officeDocument/2006/relationships/image" Target="../media/image12.png"/><Relationship Id="rId3" Type="http://schemas.openxmlformats.org/officeDocument/2006/relationships/slide" Target="slide3.xml"/><Relationship Id="rId12" Type="http://schemas.openxmlformats.org/officeDocument/2006/relationships/slide" Target="slide26.xml"/><Relationship Id="rId17" Type="http://schemas.openxmlformats.org/officeDocument/2006/relationships/image" Target="../media/image15.png"/><Relationship Id="rId25" Type="http://schemas.openxmlformats.org/officeDocument/2006/relationships/image" Target="../media/image17.png"/><Relationship Id="rId33" Type="http://schemas.openxmlformats.org/officeDocument/2006/relationships/slide" Target="slide43.xml"/><Relationship Id="rId38" Type="http://schemas.openxmlformats.org/officeDocument/2006/relationships/image" Target="../media/image22.png"/><Relationship Id="rId46" Type="http://schemas.openxmlformats.org/officeDocument/2006/relationships/image" Target="../media/image24.png"/><Relationship Id="rId20" Type="http://schemas.openxmlformats.org/officeDocument/2006/relationships/image" Target="../media/image16.png"/><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bofifederalbank-my.sharepoint.com/personal/janelle_manning_axosadvisorservices_com/Documents/Enablement%20Team%20-%20Internal/Projects/Axos%20Client%20Portal/ACP%20Artifact%20Resources/External%20Resources/Axos%20Client%20Portal%20-%20Trusted%20Contacts%20and%20Interested%20Parties.pdf" TargetMode="External"/><Relationship Id="rId1" Type="http://schemas.openxmlformats.org/officeDocument/2006/relationships/slideLayout" Target="../slideLayouts/slideLayout3.xml"/><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9.png"/><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15.png"/></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xml"/><Relationship Id="rId4" Type="http://schemas.openxmlformats.org/officeDocument/2006/relationships/image" Target="../media/image127.png"/></Relationships>
</file>

<file path=ppt/slides/_rels/slide65.xml.rels><?xml version="1.0" encoding="UTF-8" standalone="yes"?>
<Relationships xmlns="http://schemas.openxmlformats.org/package/2006/relationships"><Relationship Id="rId3" Type="http://schemas.openxmlformats.org/officeDocument/2006/relationships/hyperlink" Target="https://www.axosbank.com/Legal/FDIC-Notice" TargetMode="External"/><Relationship Id="rId2" Type="http://schemas.openxmlformats.org/officeDocument/2006/relationships/hyperlink" Target="https://edie.fdic.gov/" TargetMode="External"/><Relationship Id="rId1" Type="http://schemas.openxmlformats.org/officeDocument/2006/relationships/slideLayout" Target="../slideLayouts/slideLayout3.xml"/><Relationship Id="rId4" Type="http://schemas.openxmlformats.org/officeDocument/2006/relationships/hyperlink" Target="https://nmlsconsumeracc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78FD5-D1E4-29F1-7C7E-0B5D5285A863}"/>
              </a:ext>
            </a:extLst>
          </p:cNvPr>
          <p:cNvSpPr>
            <a:spLocks noGrp="1"/>
          </p:cNvSpPr>
          <p:nvPr>
            <p:ph type="body" sz="quarter" idx="10"/>
          </p:nvPr>
        </p:nvSpPr>
        <p:spPr>
          <a:xfrm>
            <a:off x="525236" y="2549268"/>
            <a:ext cx="6624782" cy="1085789"/>
          </a:xfrm>
        </p:spPr>
        <p:txBody>
          <a:bodyPr/>
          <a:lstStyle/>
          <a:p>
            <a:r>
              <a:rPr lang="en-US" dirty="0"/>
              <a:t>Axos Client Portal for </a:t>
            </a:r>
            <a:r>
              <a:rPr lang="en-US" dirty="0" err="1"/>
              <a:t>RIAs</a:t>
            </a:r>
            <a:r>
              <a:rPr lang="en-US"/>
              <a:t> User </a:t>
            </a:r>
            <a:r>
              <a:rPr lang="en-US" dirty="0"/>
              <a:t>Guide</a:t>
            </a:r>
          </a:p>
        </p:txBody>
      </p:sp>
      <p:sp>
        <p:nvSpPr>
          <p:cNvPr id="3" name="Text Placeholder 2">
            <a:extLst>
              <a:ext uri="{FF2B5EF4-FFF2-40B4-BE49-F238E27FC236}">
                <a16:creationId xmlns:a16="http://schemas.microsoft.com/office/drawing/2014/main" id="{1EC84471-FE29-DFE1-5FC3-FE9F3FD9989E}"/>
              </a:ext>
            </a:extLst>
          </p:cNvPr>
          <p:cNvSpPr>
            <a:spLocks noGrp="1"/>
          </p:cNvSpPr>
          <p:nvPr>
            <p:ph type="body" sz="quarter" idx="11"/>
          </p:nvPr>
        </p:nvSpPr>
        <p:spPr>
          <a:xfrm>
            <a:off x="525236" y="4592013"/>
            <a:ext cx="6028267" cy="410319"/>
          </a:xfrm>
        </p:spPr>
        <p:txBody>
          <a:bodyPr/>
          <a:lstStyle/>
          <a:p>
            <a:r>
              <a:rPr lang="en-US" sz="1000" dirty="0"/>
              <a:t>7.24</a:t>
            </a:r>
          </a:p>
        </p:txBody>
      </p:sp>
    </p:spTree>
    <p:extLst>
      <p:ext uri="{BB962C8B-B14F-4D97-AF65-F5344CB8AC3E}">
        <p14:creationId xmlns:p14="http://schemas.microsoft.com/office/powerpoint/2010/main" val="186467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ACBD3-F8E7-982C-12BC-03813FC3C73A}"/>
              </a:ext>
            </a:extLst>
          </p:cNvPr>
          <p:cNvSpPr>
            <a:spLocks noGrp="1"/>
          </p:cNvSpPr>
          <p:nvPr>
            <p:ph type="body" sz="quarter" idx="10"/>
          </p:nvPr>
        </p:nvSpPr>
        <p:spPr/>
        <p:txBody>
          <a:bodyPr/>
          <a:lstStyle/>
          <a:p>
            <a:r>
              <a:rPr lang="en-US"/>
              <a:t>Login</a:t>
            </a:r>
          </a:p>
        </p:txBody>
      </p:sp>
    </p:spTree>
    <p:extLst>
      <p:ext uri="{BB962C8B-B14F-4D97-AF65-F5344CB8AC3E}">
        <p14:creationId xmlns:p14="http://schemas.microsoft.com/office/powerpoint/2010/main" val="23898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6EEFF7-2BE9-EE11-10C8-63AEB7349B6A}"/>
              </a:ext>
            </a:extLst>
          </p:cNvPr>
          <p:cNvPicPr>
            <a:picLocks noChangeAspect="1"/>
          </p:cNvPicPr>
          <p:nvPr/>
        </p:nvPicPr>
        <p:blipFill>
          <a:blip r:embed="rId2"/>
          <a:stretch>
            <a:fillRect/>
          </a:stretch>
        </p:blipFill>
        <p:spPr>
          <a:xfrm>
            <a:off x="6568086" y="2144565"/>
            <a:ext cx="2378244" cy="1415392"/>
          </a:xfrm>
          <a:prstGeom prst="rect">
            <a:avLst/>
          </a:prstGeom>
          <a:ln>
            <a:solidFill>
              <a:schemeClr val="accent6"/>
            </a:solidFill>
          </a:ln>
        </p:spPr>
      </p:pic>
      <p:sp>
        <p:nvSpPr>
          <p:cNvPr id="2" name="Title 1">
            <a:extLst>
              <a:ext uri="{FF2B5EF4-FFF2-40B4-BE49-F238E27FC236}">
                <a16:creationId xmlns:a16="http://schemas.microsoft.com/office/drawing/2014/main" id="{A666D120-1DF3-BB27-717F-7ADEFD65B5D2}"/>
              </a:ext>
            </a:extLst>
          </p:cNvPr>
          <p:cNvSpPr>
            <a:spLocks noGrp="1"/>
          </p:cNvSpPr>
          <p:nvPr>
            <p:ph type="title"/>
          </p:nvPr>
        </p:nvSpPr>
        <p:spPr/>
        <p:txBody>
          <a:bodyPr/>
          <a:lstStyle/>
          <a:p>
            <a:r>
              <a:rPr lang="en-US" dirty="0">
                <a:solidFill>
                  <a:schemeClr val="accent6"/>
                </a:solidFill>
              </a:rPr>
              <a:t>Sign In</a:t>
            </a:r>
          </a:p>
        </p:txBody>
      </p:sp>
      <p:sp>
        <p:nvSpPr>
          <p:cNvPr id="3" name="Text Placeholder 2">
            <a:extLst>
              <a:ext uri="{FF2B5EF4-FFF2-40B4-BE49-F238E27FC236}">
                <a16:creationId xmlns:a16="http://schemas.microsoft.com/office/drawing/2014/main" id="{FB95E16F-E612-E4B8-6DF4-57DD8A722412}"/>
              </a:ext>
            </a:extLst>
          </p:cNvPr>
          <p:cNvSpPr>
            <a:spLocks noGrp="1"/>
          </p:cNvSpPr>
          <p:nvPr>
            <p:ph type="body" sz="quarter" idx="12"/>
          </p:nvPr>
        </p:nvSpPr>
        <p:spPr>
          <a:xfrm>
            <a:off x="343433" y="736600"/>
            <a:ext cx="8441475" cy="3858027"/>
          </a:xfrm>
        </p:spPr>
        <p:txBody>
          <a:bodyPr/>
          <a:lstStyle/>
          <a:p>
            <a:r>
              <a:rPr lang="en-US" dirty="0">
                <a:solidFill>
                  <a:schemeClr val="accent6"/>
                </a:solidFill>
              </a:rPr>
              <a:t>End investors enter their credentials to log into the portal</a:t>
            </a:r>
          </a:p>
          <a:p>
            <a:pPr lvl="1"/>
            <a:r>
              <a:rPr lang="en-US" sz="1400" dirty="0">
                <a:solidFill>
                  <a:schemeClr val="accent6"/>
                </a:solidFill>
              </a:rPr>
              <a:t>If investors input the wrong credentials three times, their account will be locked</a:t>
            </a:r>
          </a:p>
          <a:p>
            <a:pPr lvl="1"/>
            <a:endParaRPr lang="en-US" dirty="0"/>
          </a:p>
        </p:txBody>
      </p:sp>
      <p:pic>
        <p:nvPicPr>
          <p:cNvPr id="5" name="Picture 4">
            <a:extLst>
              <a:ext uri="{FF2B5EF4-FFF2-40B4-BE49-F238E27FC236}">
                <a16:creationId xmlns:a16="http://schemas.microsoft.com/office/drawing/2014/main" id="{90BFDDE5-DDF8-DD9F-06EC-A9FE4306F3D6}"/>
              </a:ext>
            </a:extLst>
          </p:cNvPr>
          <p:cNvPicPr>
            <a:picLocks noChangeAspect="1"/>
          </p:cNvPicPr>
          <p:nvPr/>
        </p:nvPicPr>
        <p:blipFill>
          <a:blip r:embed="rId3"/>
          <a:stretch>
            <a:fillRect/>
          </a:stretch>
        </p:blipFill>
        <p:spPr>
          <a:xfrm>
            <a:off x="343433" y="1346588"/>
            <a:ext cx="3949876" cy="3248039"/>
          </a:xfrm>
          <a:prstGeom prst="rect">
            <a:avLst/>
          </a:prstGeom>
        </p:spPr>
      </p:pic>
      <p:pic>
        <p:nvPicPr>
          <p:cNvPr id="6" name="Picture 5">
            <a:extLst>
              <a:ext uri="{FF2B5EF4-FFF2-40B4-BE49-F238E27FC236}">
                <a16:creationId xmlns:a16="http://schemas.microsoft.com/office/drawing/2014/main" id="{51F19830-993E-9734-7E34-E77FEE9DC33D}"/>
              </a:ext>
            </a:extLst>
          </p:cNvPr>
          <p:cNvPicPr>
            <a:picLocks noChangeAspect="1"/>
          </p:cNvPicPr>
          <p:nvPr/>
        </p:nvPicPr>
        <p:blipFill>
          <a:blip r:embed="rId4"/>
          <a:stretch>
            <a:fillRect/>
          </a:stretch>
        </p:blipFill>
        <p:spPr>
          <a:xfrm>
            <a:off x="4327637" y="1346588"/>
            <a:ext cx="1531079" cy="3239763"/>
          </a:xfrm>
          <a:prstGeom prst="rect">
            <a:avLst/>
          </a:prstGeom>
        </p:spPr>
      </p:pic>
      <p:cxnSp>
        <p:nvCxnSpPr>
          <p:cNvPr id="18" name="Straight Arrow Connector 17">
            <a:extLst>
              <a:ext uri="{FF2B5EF4-FFF2-40B4-BE49-F238E27FC236}">
                <a16:creationId xmlns:a16="http://schemas.microsoft.com/office/drawing/2014/main" id="{B08B4778-916F-D104-E6F1-444D5CDCA33E}"/>
              </a:ext>
            </a:extLst>
          </p:cNvPr>
          <p:cNvCxnSpPr>
            <a:cxnSpLocks/>
          </p:cNvCxnSpPr>
          <p:nvPr/>
        </p:nvCxnSpPr>
        <p:spPr>
          <a:xfrm>
            <a:off x="5916562" y="2816647"/>
            <a:ext cx="60339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625D556B-855A-54B4-97E0-1E94F2505BEB}"/>
              </a:ext>
            </a:extLst>
          </p:cNvPr>
          <p:cNvSpPr/>
          <p:nvPr/>
        </p:nvSpPr>
        <p:spPr>
          <a:xfrm>
            <a:off x="6647341" y="227853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7624A8A0-7059-3602-468D-3E1B28DF7DA0}"/>
              </a:ext>
            </a:extLst>
          </p:cNvPr>
          <p:cNvSpPr/>
          <p:nvPr/>
        </p:nvSpPr>
        <p:spPr>
          <a:xfrm>
            <a:off x="8273975" y="101493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4" name="Rectangle 3">
            <a:extLst>
              <a:ext uri="{FF2B5EF4-FFF2-40B4-BE49-F238E27FC236}">
                <a16:creationId xmlns:a16="http://schemas.microsoft.com/office/drawing/2014/main" id="{940F7B9E-A2B1-CA2D-6A3D-B853B9CF3C44}"/>
              </a:ext>
            </a:extLst>
          </p:cNvPr>
          <p:cNvSpPr/>
          <p:nvPr/>
        </p:nvSpPr>
        <p:spPr>
          <a:xfrm>
            <a:off x="592932" y="1424584"/>
            <a:ext cx="808513" cy="114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B68F6403-9A00-E053-7966-AC6A848BC320}"/>
              </a:ext>
            </a:extLst>
          </p:cNvPr>
          <p:cNvPicPr>
            <a:picLocks noChangeAspect="1"/>
          </p:cNvPicPr>
          <p:nvPr/>
        </p:nvPicPr>
        <p:blipFill>
          <a:blip r:embed="rId5"/>
          <a:stretch>
            <a:fillRect/>
          </a:stretch>
        </p:blipFill>
        <p:spPr>
          <a:xfrm>
            <a:off x="717947" y="1453161"/>
            <a:ext cx="307561" cy="68993"/>
          </a:xfrm>
          <a:prstGeom prst="rect">
            <a:avLst/>
          </a:prstGeom>
        </p:spPr>
      </p:pic>
    </p:spTree>
    <p:extLst>
      <p:ext uri="{BB962C8B-B14F-4D97-AF65-F5344CB8AC3E}">
        <p14:creationId xmlns:p14="http://schemas.microsoft.com/office/powerpoint/2010/main" val="25605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5" name="Picture 4">
            <a:extLst>
              <a:ext uri="{FF2B5EF4-FFF2-40B4-BE49-F238E27FC236}">
                <a16:creationId xmlns:a16="http://schemas.microsoft.com/office/drawing/2014/main" id="{6151E5D1-DE5E-F250-3A3A-27D6D23457D2}"/>
              </a:ext>
            </a:extLst>
          </p:cNvPr>
          <p:cNvPicPr>
            <a:picLocks noChangeAspect="1"/>
          </p:cNvPicPr>
          <p:nvPr/>
        </p:nvPicPr>
        <p:blipFill>
          <a:blip r:embed="rId2"/>
          <a:stretch>
            <a:fillRect/>
          </a:stretch>
        </p:blipFill>
        <p:spPr>
          <a:xfrm>
            <a:off x="1866900" y="1430607"/>
            <a:ext cx="5153517" cy="3164020"/>
          </a:xfrm>
          <a:prstGeom prst="rect">
            <a:avLst/>
          </a:prstGeom>
        </p:spPr>
      </p:pic>
      <p:sp>
        <p:nvSpPr>
          <p:cNvPr id="4" name="Rectangle 3">
            <a:extLst>
              <a:ext uri="{FF2B5EF4-FFF2-40B4-BE49-F238E27FC236}">
                <a16:creationId xmlns:a16="http://schemas.microsoft.com/office/drawing/2014/main" id="{44A15DE5-A945-BEA7-06A1-2D0D29E85B9C}"/>
              </a:ext>
            </a:extLst>
          </p:cNvPr>
          <p:cNvSpPr/>
          <p:nvPr/>
        </p:nvSpPr>
        <p:spPr>
          <a:xfrm>
            <a:off x="2178844" y="1530154"/>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6" name="Picture 5" descr="A blue and orange logo&#10;&#10;Description automatically generated">
            <a:extLst>
              <a:ext uri="{FF2B5EF4-FFF2-40B4-BE49-F238E27FC236}">
                <a16:creationId xmlns:a16="http://schemas.microsoft.com/office/drawing/2014/main" id="{5C7199DD-5039-7F51-E2E2-EFB5DDB150D9}"/>
              </a:ext>
            </a:extLst>
          </p:cNvPr>
          <p:cNvPicPr>
            <a:picLocks noChangeAspect="1"/>
          </p:cNvPicPr>
          <p:nvPr/>
        </p:nvPicPr>
        <p:blipFill>
          <a:blip r:embed="rId3"/>
          <a:stretch>
            <a:fillRect/>
          </a:stretch>
        </p:blipFill>
        <p:spPr>
          <a:xfrm>
            <a:off x="2303859" y="1558731"/>
            <a:ext cx="366863" cy="82296"/>
          </a:xfrm>
          <a:prstGeom prst="rect">
            <a:avLst/>
          </a:prstGeom>
        </p:spPr>
      </p:pic>
    </p:spTree>
    <p:extLst>
      <p:ext uri="{BB962C8B-B14F-4D97-AF65-F5344CB8AC3E}">
        <p14:creationId xmlns:p14="http://schemas.microsoft.com/office/powerpoint/2010/main" val="376108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Username - Email</a:t>
            </a:r>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59086" y="726673"/>
            <a:ext cx="8441475" cy="3927877"/>
          </a:xfrm>
        </p:spPr>
        <p:txBody>
          <a:bodyPr/>
          <a:lstStyle/>
          <a:p>
            <a:r>
              <a:rPr lang="en-US" dirty="0">
                <a:solidFill>
                  <a:schemeClr val="accent6"/>
                </a:solidFill>
              </a:rPr>
              <a:t>End investors input their email address to retrieve their username</a:t>
            </a:r>
          </a:p>
          <a:p>
            <a:pPr marL="304786" lvl="1"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17" name="Picture 16">
            <a:extLst>
              <a:ext uri="{FF2B5EF4-FFF2-40B4-BE49-F238E27FC236}">
                <a16:creationId xmlns:a16="http://schemas.microsoft.com/office/drawing/2014/main" id="{E56D1B15-BAC3-0671-4131-7A280E72C787}"/>
              </a:ext>
            </a:extLst>
          </p:cNvPr>
          <p:cNvPicPr>
            <a:picLocks noChangeAspect="1"/>
          </p:cNvPicPr>
          <p:nvPr/>
        </p:nvPicPr>
        <p:blipFill>
          <a:blip r:embed="rId2"/>
          <a:stretch>
            <a:fillRect/>
          </a:stretch>
        </p:blipFill>
        <p:spPr>
          <a:xfrm>
            <a:off x="966158" y="1408287"/>
            <a:ext cx="4952042" cy="3026670"/>
          </a:xfrm>
          <a:prstGeom prst="rect">
            <a:avLst/>
          </a:prstGeom>
        </p:spPr>
      </p:pic>
      <p:pic>
        <p:nvPicPr>
          <p:cNvPr id="22" name="Picture 21">
            <a:extLst>
              <a:ext uri="{FF2B5EF4-FFF2-40B4-BE49-F238E27FC236}">
                <a16:creationId xmlns:a16="http://schemas.microsoft.com/office/drawing/2014/main" id="{01B92B74-AB70-281C-9490-D1493F6B1E69}"/>
              </a:ext>
            </a:extLst>
          </p:cNvPr>
          <p:cNvPicPr>
            <a:picLocks noChangeAspect="1"/>
          </p:cNvPicPr>
          <p:nvPr/>
        </p:nvPicPr>
        <p:blipFill>
          <a:blip r:embed="rId3"/>
          <a:stretch>
            <a:fillRect/>
          </a:stretch>
        </p:blipFill>
        <p:spPr>
          <a:xfrm>
            <a:off x="6375061" y="1408287"/>
            <a:ext cx="1422739" cy="3042358"/>
          </a:xfrm>
          <a:prstGeom prst="rect">
            <a:avLst/>
          </a:prstGeom>
        </p:spPr>
      </p:pic>
      <p:sp>
        <p:nvSpPr>
          <p:cNvPr id="4" name="Rectangle 3">
            <a:extLst>
              <a:ext uri="{FF2B5EF4-FFF2-40B4-BE49-F238E27FC236}">
                <a16:creationId xmlns:a16="http://schemas.microsoft.com/office/drawing/2014/main" id="{CA59BEE4-C073-CCB1-0771-EFB460B4E0B3}"/>
              </a:ext>
            </a:extLst>
          </p:cNvPr>
          <p:cNvSpPr/>
          <p:nvPr/>
        </p:nvSpPr>
        <p:spPr>
          <a:xfrm>
            <a:off x="1339056" y="148986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759D56F-8240-51D8-8181-EB4EF379AE27}"/>
              </a:ext>
            </a:extLst>
          </p:cNvPr>
          <p:cNvPicPr>
            <a:picLocks noChangeAspect="1"/>
          </p:cNvPicPr>
          <p:nvPr/>
        </p:nvPicPr>
        <p:blipFill>
          <a:blip r:embed="rId4"/>
          <a:stretch>
            <a:fillRect/>
          </a:stretch>
        </p:blipFill>
        <p:spPr>
          <a:xfrm>
            <a:off x="1464071" y="1518444"/>
            <a:ext cx="366863" cy="82296"/>
          </a:xfrm>
          <a:prstGeom prst="rect">
            <a:avLst/>
          </a:prstGeom>
        </p:spPr>
      </p:pic>
    </p:spTree>
    <p:extLst>
      <p:ext uri="{BB962C8B-B14F-4D97-AF65-F5344CB8AC3E}">
        <p14:creationId xmlns:p14="http://schemas.microsoft.com/office/powerpoint/2010/main" val="184606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1CE256-81AD-6F7F-5123-FBFD3B6E59EB}"/>
              </a:ext>
            </a:extLst>
          </p:cNvPr>
          <p:cNvPicPr>
            <a:picLocks noChangeAspect="1"/>
          </p:cNvPicPr>
          <p:nvPr/>
        </p:nvPicPr>
        <p:blipFill>
          <a:blip r:embed="rId2"/>
          <a:stretch>
            <a:fillRect/>
          </a:stretch>
        </p:blipFill>
        <p:spPr>
          <a:xfrm>
            <a:off x="6734941" y="1725301"/>
            <a:ext cx="1810821" cy="940234"/>
          </a:xfrm>
          <a:prstGeom prst="rect">
            <a:avLst/>
          </a:prstGeom>
          <a:ln>
            <a:solidFill>
              <a:schemeClr val="accent6"/>
            </a:solidFill>
          </a:ln>
        </p:spPr>
      </p:pic>
      <p:pic>
        <p:nvPicPr>
          <p:cNvPr id="11" name="Picture 10">
            <a:extLst>
              <a:ext uri="{FF2B5EF4-FFF2-40B4-BE49-F238E27FC236}">
                <a16:creationId xmlns:a16="http://schemas.microsoft.com/office/drawing/2014/main" id="{D9B8C1A3-F568-E42A-F937-F2B61D887E20}"/>
              </a:ext>
            </a:extLst>
          </p:cNvPr>
          <p:cNvPicPr>
            <a:picLocks noChangeAspect="1"/>
          </p:cNvPicPr>
          <p:nvPr/>
        </p:nvPicPr>
        <p:blipFill>
          <a:blip r:embed="rId3"/>
          <a:stretch>
            <a:fillRect/>
          </a:stretch>
        </p:blipFill>
        <p:spPr>
          <a:xfrm>
            <a:off x="6735829" y="2718112"/>
            <a:ext cx="1809934" cy="1069507"/>
          </a:xfrm>
          <a:prstGeom prst="rect">
            <a:avLst/>
          </a:prstGeom>
          <a:ln>
            <a:solidFill>
              <a:schemeClr val="accent6"/>
            </a:solidFill>
          </a:ln>
        </p:spPr>
      </p:pic>
      <p:pic>
        <p:nvPicPr>
          <p:cNvPr id="12" name="Picture 11">
            <a:extLst>
              <a:ext uri="{FF2B5EF4-FFF2-40B4-BE49-F238E27FC236}">
                <a16:creationId xmlns:a16="http://schemas.microsoft.com/office/drawing/2014/main" id="{FF50F5DD-84CA-108E-74EB-DBE53C876C52}"/>
              </a:ext>
            </a:extLst>
          </p:cNvPr>
          <p:cNvPicPr>
            <a:picLocks noChangeAspect="1"/>
          </p:cNvPicPr>
          <p:nvPr/>
        </p:nvPicPr>
        <p:blipFill>
          <a:blip r:embed="rId4"/>
          <a:stretch>
            <a:fillRect/>
          </a:stretch>
        </p:blipFill>
        <p:spPr>
          <a:xfrm>
            <a:off x="6734939" y="3863068"/>
            <a:ext cx="1809933" cy="989431"/>
          </a:xfrm>
          <a:prstGeom prst="rect">
            <a:avLst/>
          </a:prstGeom>
          <a:ln>
            <a:solidFill>
              <a:schemeClr val="accent6"/>
            </a:solidFill>
          </a:ln>
        </p:spPr>
      </p:pic>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Password - Username</a:t>
            </a:r>
            <a:endParaRPr lang="en-US" dirty="0"/>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43433" y="666750"/>
            <a:ext cx="8457128" cy="3927877"/>
          </a:xfrm>
        </p:spPr>
        <p:txBody>
          <a:bodyPr/>
          <a:lstStyle/>
          <a:p>
            <a:r>
              <a:rPr lang="en-US" dirty="0">
                <a:solidFill>
                  <a:schemeClr val="accent6"/>
                </a:solidFill>
              </a:rPr>
              <a:t>End investors input their username to reset their password</a:t>
            </a:r>
          </a:p>
          <a:p>
            <a:pPr lvl="1"/>
            <a:r>
              <a:rPr lang="en-US" sz="1400" dirty="0">
                <a:solidFill>
                  <a:schemeClr val="accent6"/>
                </a:solidFill>
              </a:rPr>
              <a:t>If username is not found, they can try again</a:t>
            </a:r>
          </a:p>
          <a:p>
            <a:pPr lvl="1"/>
            <a:r>
              <a:rPr lang="en-US" sz="1400" dirty="0">
                <a:solidFill>
                  <a:schemeClr val="accent6"/>
                </a:solidFill>
              </a:rPr>
              <a:t>investors must contact customer support if </a:t>
            </a:r>
          </a:p>
          <a:p>
            <a:pPr lvl="2"/>
            <a:r>
              <a:rPr lang="en-US" sz="1267" dirty="0">
                <a:solidFill>
                  <a:schemeClr val="accent6"/>
                </a:solidFill>
              </a:rPr>
              <a:t>They do not have security questions and/or a phone number set up to verify their identity</a:t>
            </a:r>
          </a:p>
          <a:p>
            <a:pPr lvl="2"/>
            <a:r>
              <a:rPr lang="en-US" sz="1267" dirty="0">
                <a:solidFill>
                  <a:schemeClr val="accent6"/>
                </a:solidFill>
              </a:rPr>
              <a:t>Or their account is suspended</a:t>
            </a:r>
          </a:p>
          <a:p>
            <a:pPr marL="304786" lvl="1"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9" name="Picture 8">
            <a:extLst>
              <a:ext uri="{FF2B5EF4-FFF2-40B4-BE49-F238E27FC236}">
                <a16:creationId xmlns:a16="http://schemas.microsoft.com/office/drawing/2014/main" id="{A64EBD0A-BD95-BA56-DD95-F5152E5BFED7}"/>
              </a:ext>
            </a:extLst>
          </p:cNvPr>
          <p:cNvPicPr>
            <a:picLocks noChangeAspect="1"/>
          </p:cNvPicPr>
          <p:nvPr/>
        </p:nvPicPr>
        <p:blipFill>
          <a:blip r:embed="rId5"/>
          <a:stretch>
            <a:fillRect/>
          </a:stretch>
        </p:blipFill>
        <p:spPr>
          <a:xfrm>
            <a:off x="395541" y="1977656"/>
            <a:ext cx="4076048" cy="2939108"/>
          </a:xfrm>
          <a:prstGeom prst="rect">
            <a:avLst/>
          </a:prstGeom>
        </p:spPr>
      </p:pic>
      <p:pic>
        <p:nvPicPr>
          <p:cNvPr id="13" name="Picture 12">
            <a:extLst>
              <a:ext uri="{FF2B5EF4-FFF2-40B4-BE49-F238E27FC236}">
                <a16:creationId xmlns:a16="http://schemas.microsoft.com/office/drawing/2014/main" id="{A342CCA1-DAA6-40A3-E736-D55910DDBC85}"/>
              </a:ext>
            </a:extLst>
          </p:cNvPr>
          <p:cNvPicPr>
            <a:picLocks noChangeAspect="1"/>
          </p:cNvPicPr>
          <p:nvPr/>
        </p:nvPicPr>
        <p:blipFill>
          <a:blip r:embed="rId6"/>
          <a:stretch>
            <a:fillRect/>
          </a:stretch>
        </p:blipFill>
        <p:spPr>
          <a:xfrm>
            <a:off x="4488869" y="1972845"/>
            <a:ext cx="1389067" cy="2958587"/>
          </a:xfrm>
          <a:prstGeom prst="rect">
            <a:avLst/>
          </a:prstGeom>
        </p:spPr>
      </p:pic>
      <p:cxnSp>
        <p:nvCxnSpPr>
          <p:cNvPr id="21" name="Straight Arrow Connector 20">
            <a:extLst>
              <a:ext uri="{FF2B5EF4-FFF2-40B4-BE49-F238E27FC236}">
                <a16:creationId xmlns:a16="http://schemas.microsoft.com/office/drawing/2014/main" id="{72598A0E-9D36-0D51-29D1-AAE7F4685800}"/>
              </a:ext>
            </a:extLst>
          </p:cNvPr>
          <p:cNvCxnSpPr>
            <a:cxnSpLocks/>
          </p:cNvCxnSpPr>
          <p:nvPr/>
        </p:nvCxnSpPr>
        <p:spPr>
          <a:xfrm flipV="1">
            <a:off x="6029790" y="2091069"/>
            <a:ext cx="592450" cy="37330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FFE64B-2AF6-1F5D-A9DD-5EB07B91D0DB}"/>
              </a:ext>
            </a:extLst>
          </p:cNvPr>
          <p:cNvCxnSpPr>
            <a:cxnSpLocks/>
          </p:cNvCxnSpPr>
          <p:nvPr/>
        </p:nvCxnSpPr>
        <p:spPr>
          <a:xfrm>
            <a:off x="6029790" y="4001412"/>
            <a:ext cx="647457" cy="33667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B9C8288-170F-59F3-9A06-9409913587BE}"/>
              </a:ext>
            </a:extLst>
          </p:cNvPr>
          <p:cNvCxnSpPr>
            <a:cxnSpLocks/>
          </p:cNvCxnSpPr>
          <p:nvPr/>
        </p:nvCxnSpPr>
        <p:spPr>
          <a:xfrm>
            <a:off x="6029790" y="3284872"/>
            <a:ext cx="647457"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87DB4393-75C7-D821-2C9B-5B6674CFAB51}"/>
              </a:ext>
            </a:extLst>
          </p:cNvPr>
          <p:cNvSpPr/>
          <p:nvPr/>
        </p:nvSpPr>
        <p:spPr>
          <a:xfrm>
            <a:off x="5018568" y="94662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52F40A83-60C9-F1C4-32D9-B408A556C215}"/>
              </a:ext>
            </a:extLst>
          </p:cNvPr>
          <p:cNvSpPr/>
          <p:nvPr/>
        </p:nvSpPr>
        <p:spPr>
          <a:xfrm>
            <a:off x="6650233" y="167973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9" name="Oval 18">
            <a:extLst>
              <a:ext uri="{FF2B5EF4-FFF2-40B4-BE49-F238E27FC236}">
                <a16:creationId xmlns:a16="http://schemas.microsoft.com/office/drawing/2014/main" id="{BE731F7D-60DC-824E-6C6F-D8B32ADA8E5B}"/>
              </a:ext>
            </a:extLst>
          </p:cNvPr>
          <p:cNvSpPr/>
          <p:nvPr/>
        </p:nvSpPr>
        <p:spPr>
          <a:xfrm>
            <a:off x="6650233" y="3787619"/>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0" name="Oval 19">
            <a:extLst>
              <a:ext uri="{FF2B5EF4-FFF2-40B4-BE49-F238E27FC236}">
                <a16:creationId xmlns:a16="http://schemas.microsoft.com/office/drawing/2014/main" id="{118D1D57-2E7F-10FB-F80C-C1B6C0D7C612}"/>
              </a:ext>
            </a:extLst>
          </p:cNvPr>
          <p:cNvSpPr/>
          <p:nvPr/>
        </p:nvSpPr>
        <p:spPr>
          <a:xfrm>
            <a:off x="6679118" y="265706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E716DE12-D1F2-0DE9-29BE-E03AB64B02CC}"/>
              </a:ext>
            </a:extLst>
          </p:cNvPr>
          <p:cNvSpPr/>
          <p:nvPr/>
        </p:nvSpPr>
        <p:spPr>
          <a:xfrm>
            <a:off x="3835689" y="16797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5" name="Oval 24">
            <a:extLst>
              <a:ext uri="{FF2B5EF4-FFF2-40B4-BE49-F238E27FC236}">
                <a16:creationId xmlns:a16="http://schemas.microsoft.com/office/drawing/2014/main" id="{F21E563B-3B57-8C27-EC9F-C09D04C6593B}"/>
              </a:ext>
            </a:extLst>
          </p:cNvPr>
          <p:cNvSpPr/>
          <p:nvPr/>
        </p:nvSpPr>
        <p:spPr>
          <a:xfrm>
            <a:off x="8697808" y="142371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4" name="Rectangle 3">
            <a:extLst>
              <a:ext uri="{FF2B5EF4-FFF2-40B4-BE49-F238E27FC236}">
                <a16:creationId xmlns:a16="http://schemas.microsoft.com/office/drawing/2014/main" id="{CBEE93A2-CEB8-BBC3-16B6-7FFC70E5334F}"/>
              </a:ext>
            </a:extLst>
          </p:cNvPr>
          <p:cNvSpPr/>
          <p:nvPr/>
        </p:nvSpPr>
        <p:spPr>
          <a:xfrm>
            <a:off x="671513" y="2069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894A1F8-D75A-3DA6-6A22-4C140B5454AB}"/>
              </a:ext>
            </a:extLst>
          </p:cNvPr>
          <p:cNvPicPr>
            <a:picLocks noChangeAspect="1"/>
          </p:cNvPicPr>
          <p:nvPr/>
        </p:nvPicPr>
        <p:blipFill>
          <a:blip r:embed="rId7"/>
          <a:stretch>
            <a:fillRect/>
          </a:stretch>
        </p:blipFill>
        <p:spPr>
          <a:xfrm>
            <a:off x="796528" y="2098214"/>
            <a:ext cx="366863" cy="82296"/>
          </a:xfrm>
          <a:prstGeom prst="rect">
            <a:avLst/>
          </a:prstGeom>
        </p:spPr>
      </p:pic>
    </p:spTree>
    <p:extLst>
      <p:ext uri="{BB962C8B-B14F-4D97-AF65-F5344CB8AC3E}">
        <p14:creationId xmlns:p14="http://schemas.microsoft.com/office/powerpoint/2010/main" val="196793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Forgot Password - 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6" name="Picture 5">
            <a:extLst>
              <a:ext uri="{FF2B5EF4-FFF2-40B4-BE49-F238E27FC236}">
                <a16:creationId xmlns:a16="http://schemas.microsoft.com/office/drawing/2014/main" id="{F3C51617-3430-3865-099F-57DFFD4AC184}"/>
              </a:ext>
            </a:extLst>
          </p:cNvPr>
          <p:cNvPicPr>
            <a:picLocks noChangeAspect="1"/>
          </p:cNvPicPr>
          <p:nvPr/>
        </p:nvPicPr>
        <p:blipFill>
          <a:blip r:embed="rId2"/>
          <a:stretch>
            <a:fillRect/>
          </a:stretch>
        </p:blipFill>
        <p:spPr>
          <a:xfrm>
            <a:off x="1353180" y="1378486"/>
            <a:ext cx="5365120" cy="3293914"/>
          </a:xfrm>
          <a:prstGeom prst="rect">
            <a:avLst/>
          </a:prstGeom>
        </p:spPr>
      </p:pic>
      <p:sp>
        <p:nvSpPr>
          <p:cNvPr id="4" name="Rectangle 3">
            <a:extLst>
              <a:ext uri="{FF2B5EF4-FFF2-40B4-BE49-F238E27FC236}">
                <a16:creationId xmlns:a16="http://schemas.microsoft.com/office/drawing/2014/main" id="{3412F3AF-180F-B5E2-1427-398AC7D70D76}"/>
              </a:ext>
            </a:extLst>
          </p:cNvPr>
          <p:cNvSpPr/>
          <p:nvPr/>
        </p:nvSpPr>
        <p:spPr>
          <a:xfrm>
            <a:off x="1714501" y="150157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26F57DF5-F06D-A502-DD4B-EDAEBF1F7076}"/>
              </a:ext>
            </a:extLst>
          </p:cNvPr>
          <p:cNvPicPr>
            <a:picLocks noChangeAspect="1"/>
          </p:cNvPicPr>
          <p:nvPr/>
        </p:nvPicPr>
        <p:blipFill>
          <a:blip r:embed="rId3"/>
          <a:stretch>
            <a:fillRect/>
          </a:stretch>
        </p:blipFill>
        <p:spPr>
          <a:xfrm>
            <a:off x="1839516" y="1530155"/>
            <a:ext cx="366863" cy="82296"/>
          </a:xfrm>
          <a:prstGeom prst="rect">
            <a:avLst/>
          </a:prstGeom>
        </p:spPr>
      </p:pic>
    </p:spTree>
    <p:extLst>
      <p:ext uri="{BB962C8B-B14F-4D97-AF65-F5344CB8AC3E}">
        <p14:creationId xmlns:p14="http://schemas.microsoft.com/office/powerpoint/2010/main" val="39517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1FD0B-3AE6-1575-1767-685306556CF7}"/>
              </a:ext>
            </a:extLst>
          </p:cNvPr>
          <p:cNvPicPr>
            <a:picLocks noChangeAspect="1"/>
          </p:cNvPicPr>
          <p:nvPr/>
        </p:nvPicPr>
        <p:blipFill>
          <a:blip r:embed="rId2"/>
          <a:stretch>
            <a:fillRect/>
          </a:stretch>
        </p:blipFill>
        <p:spPr>
          <a:xfrm>
            <a:off x="6327986" y="2464283"/>
            <a:ext cx="2317330" cy="1366630"/>
          </a:xfrm>
          <a:prstGeom prst="rect">
            <a:avLst/>
          </a:prstGeom>
          <a:ln>
            <a:solidFill>
              <a:schemeClr val="accent6"/>
            </a:solidFill>
          </a:ln>
        </p:spPr>
      </p:pic>
      <p:sp>
        <p:nvSpPr>
          <p:cNvPr id="2" name="Title 1">
            <a:extLst>
              <a:ext uri="{FF2B5EF4-FFF2-40B4-BE49-F238E27FC236}">
                <a16:creationId xmlns:a16="http://schemas.microsoft.com/office/drawing/2014/main" id="{FBEABA69-68EF-F52D-29C4-DAE153173E13}"/>
              </a:ext>
            </a:extLst>
          </p:cNvPr>
          <p:cNvSpPr>
            <a:spLocks noGrp="1"/>
          </p:cNvSpPr>
          <p:nvPr>
            <p:ph type="title"/>
          </p:nvPr>
        </p:nvSpPr>
        <p:spPr/>
        <p:txBody>
          <a:bodyPr/>
          <a:lstStyle/>
          <a:p>
            <a:r>
              <a:rPr lang="en-US" dirty="0">
                <a:solidFill>
                  <a:schemeClr val="accent6"/>
                </a:solidFill>
              </a:rPr>
              <a:t>Forgot Password - Answer Security Question</a:t>
            </a:r>
          </a:p>
        </p:txBody>
      </p:sp>
      <p:sp>
        <p:nvSpPr>
          <p:cNvPr id="3" name="Text Placeholder 2">
            <a:extLst>
              <a:ext uri="{FF2B5EF4-FFF2-40B4-BE49-F238E27FC236}">
                <a16:creationId xmlns:a16="http://schemas.microsoft.com/office/drawing/2014/main" id="{4092ADBA-1ECF-B944-790A-55D07D033AAE}"/>
              </a:ext>
            </a:extLst>
          </p:cNvPr>
          <p:cNvSpPr>
            <a:spLocks noGrp="1"/>
          </p:cNvSpPr>
          <p:nvPr>
            <p:ph type="body" sz="quarter" idx="12"/>
          </p:nvPr>
        </p:nvSpPr>
        <p:spPr>
          <a:xfrm>
            <a:off x="343433" y="891540"/>
            <a:ext cx="8441475" cy="3703087"/>
          </a:xfrm>
        </p:spPr>
        <p:txBody>
          <a:bodyPr/>
          <a:lstStyle/>
          <a:p>
            <a:r>
              <a:rPr lang="en-US" dirty="0">
                <a:solidFill>
                  <a:schemeClr val="accent6"/>
                </a:solidFill>
              </a:rPr>
              <a:t>End investors answer one of their security questions to further verify their identity</a:t>
            </a:r>
          </a:p>
          <a:p>
            <a:pPr lvl="1"/>
            <a:r>
              <a:rPr lang="en-US" dirty="0">
                <a:solidFill>
                  <a:schemeClr val="accent6"/>
                </a:solidFill>
              </a:rPr>
              <a:t>They can select a different question to answer if they prefer</a:t>
            </a:r>
          </a:p>
          <a:p>
            <a:pPr lvl="1"/>
            <a:r>
              <a:rPr lang="en-US" sz="1400" dirty="0">
                <a:solidFill>
                  <a:schemeClr val="accent6"/>
                </a:solidFill>
              </a:rPr>
              <a:t>If investors enter an incorrect answer four times, their account will become locked</a:t>
            </a:r>
          </a:p>
          <a:p>
            <a:pPr lvl="1"/>
            <a:endParaRPr lang="en-US" dirty="0"/>
          </a:p>
        </p:txBody>
      </p:sp>
      <p:pic>
        <p:nvPicPr>
          <p:cNvPr id="6" name="Picture 5">
            <a:extLst>
              <a:ext uri="{FF2B5EF4-FFF2-40B4-BE49-F238E27FC236}">
                <a16:creationId xmlns:a16="http://schemas.microsoft.com/office/drawing/2014/main" id="{12D64995-47D0-431A-1C4C-FD4939A2990C}"/>
              </a:ext>
            </a:extLst>
          </p:cNvPr>
          <p:cNvPicPr>
            <a:picLocks noChangeAspect="1"/>
          </p:cNvPicPr>
          <p:nvPr/>
        </p:nvPicPr>
        <p:blipFill>
          <a:blip r:embed="rId3"/>
          <a:stretch>
            <a:fillRect/>
          </a:stretch>
        </p:blipFill>
        <p:spPr>
          <a:xfrm>
            <a:off x="539972" y="1688952"/>
            <a:ext cx="5003258" cy="3078316"/>
          </a:xfrm>
          <a:prstGeom prst="rect">
            <a:avLst/>
          </a:prstGeom>
        </p:spPr>
      </p:pic>
      <p:cxnSp>
        <p:nvCxnSpPr>
          <p:cNvPr id="16" name="Straight Arrow Connector 15">
            <a:extLst>
              <a:ext uri="{FF2B5EF4-FFF2-40B4-BE49-F238E27FC236}">
                <a16:creationId xmlns:a16="http://schemas.microsoft.com/office/drawing/2014/main" id="{3E3032DE-4BE8-C5CC-42DF-D281B169E7A2}"/>
              </a:ext>
            </a:extLst>
          </p:cNvPr>
          <p:cNvCxnSpPr>
            <a:cxnSpLocks/>
          </p:cNvCxnSpPr>
          <p:nvPr/>
        </p:nvCxnSpPr>
        <p:spPr>
          <a:xfrm>
            <a:off x="5657952" y="3042514"/>
            <a:ext cx="645164"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2D9F397-E2EE-4F47-09C3-CA212978D8C3}"/>
              </a:ext>
            </a:extLst>
          </p:cNvPr>
          <p:cNvSpPr/>
          <p:nvPr/>
        </p:nvSpPr>
        <p:spPr>
          <a:xfrm>
            <a:off x="8515351" y="1411909"/>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D68AC8F0-DE5A-5298-CB56-2F72648A274C}"/>
              </a:ext>
            </a:extLst>
          </p:cNvPr>
          <p:cNvSpPr/>
          <p:nvPr/>
        </p:nvSpPr>
        <p:spPr>
          <a:xfrm>
            <a:off x="6218116" y="2356346"/>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Rectangle 10">
            <a:extLst>
              <a:ext uri="{FF2B5EF4-FFF2-40B4-BE49-F238E27FC236}">
                <a16:creationId xmlns:a16="http://schemas.microsoft.com/office/drawing/2014/main" id="{E5537928-8FD3-0829-4A8F-7C0340E1A046}"/>
              </a:ext>
            </a:extLst>
          </p:cNvPr>
          <p:cNvSpPr/>
          <p:nvPr/>
        </p:nvSpPr>
        <p:spPr>
          <a:xfrm>
            <a:off x="900113" y="1791405"/>
            <a:ext cx="1078706" cy="110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2" name="Picture 11" descr="A blue and orange logo&#10;&#10;Description automatically generated">
            <a:extLst>
              <a:ext uri="{FF2B5EF4-FFF2-40B4-BE49-F238E27FC236}">
                <a16:creationId xmlns:a16="http://schemas.microsoft.com/office/drawing/2014/main" id="{932045CA-52A1-DFA6-9052-6D04D7A99FE3}"/>
              </a:ext>
            </a:extLst>
          </p:cNvPr>
          <p:cNvPicPr>
            <a:picLocks noChangeAspect="1"/>
          </p:cNvPicPr>
          <p:nvPr/>
        </p:nvPicPr>
        <p:blipFill>
          <a:blip r:embed="rId4"/>
          <a:stretch>
            <a:fillRect/>
          </a:stretch>
        </p:blipFill>
        <p:spPr>
          <a:xfrm>
            <a:off x="1025128" y="1812838"/>
            <a:ext cx="366863" cy="82296"/>
          </a:xfrm>
          <a:prstGeom prst="rect">
            <a:avLst/>
          </a:prstGeom>
        </p:spPr>
      </p:pic>
    </p:spTree>
    <p:extLst>
      <p:ext uri="{BB962C8B-B14F-4D97-AF65-F5344CB8AC3E}">
        <p14:creationId xmlns:p14="http://schemas.microsoft.com/office/powerpoint/2010/main" val="180440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413-051E-BBEB-0B5F-81CB80B492DC}"/>
              </a:ext>
            </a:extLst>
          </p:cNvPr>
          <p:cNvSpPr>
            <a:spLocks noGrp="1"/>
          </p:cNvSpPr>
          <p:nvPr>
            <p:ph type="title"/>
          </p:nvPr>
        </p:nvSpPr>
        <p:spPr/>
        <p:txBody>
          <a:bodyPr/>
          <a:lstStyle/>
          <a:p>
            <a:r>
              <a:rPr lang="en-US" dirty="0">
                <a:solidFill>
                  <a:schemeClr val="accent6"/>
                </a:solidFill>
              </a:rPr>
              <a:t>Forgot Password - Reset Password</a:t>
            </a:r>
          </a:p>
        </p:txBody>
      </p:sp>
      <p:sp>
        <p:nvSpPr>
          <p:cNvPr id="3" name="Text Placeholder 2">
            <a:extLst>
              <a:ext uri="{FF2B5EF4-FFF2-40B4-BE49-F238E27FC236}">
                <a16:creationId xmlns:a16="http://schemas.microsoft.com/office/drawing/2014/main" id="{232B13FD-1B13-6418-4F98-E10D42466E9B}"/>
              </a:ext>
            </a:extLst>
          </p:cNvPr>
          <p:cNvSpPr>
            <a:spLocks noGrp="1"/>
          </p:cNvSpPr>
          <p:nvPr>
            <p:ph type="body" sz="quarter" idx="12"/>
          </p:nvPr>
        </p:nvSpPr>
        <p:spPr>
          <a:xfrm>
            <a:off x="343433" y="844550"/>
            <a:ext cx="8441475" cy="3750077"/>
          </a:xfrm>
        </p:spPr>
        <p:txBody>
          <a:bodyPr/>
          <a:lstStyle/>
          <a:p>
            <a:r>
              <a:rPr lang="en-US" dirty="0">
                <a:solidFill>
                  <a:schemeClr val="accent6"/>
                </a:solidFill>
              </a:rPr>
              <a:t>End investors provide a new password</a:t>
            </a:r>
          </a:p>
          <a:p>
            <a:pPr lvl="1"/>
            <a:r>
              <a:rPr lang="en-US" dirty="0">
                <a:solidFill>
                  <a:schemeClr val="accent6"/>
                </a:solidFill>
              </a:rPr>
              <a:t>New password must be different from their last three passwords</a:t>
            </a:r>
          </a:p>
        </p:txBody>
      </p:sp>
      <p:pic>
        <p:nvPicPr>
          <p:cNvPr id="6" name="Picture 5">
            <a:extLst>
              <a:ext uri="{FF2B5EF4-FFF2-40B4-BE49-F238E27FC236}">
                <a16:creationId xmlns:a16="http://schemas.microsoft.com/office/drawing/2014/main" id="{7B10B348-2782-8AF1-4854-ED7A5F961447}"/>
              </a:ext>
            </a:extLst>
          </p:cNvPr>
          <p:cNvPicPr>
            <a:picLocks noChangeAspect="1"/>
          </p:cNvPicPr>
          <p:nvPr/>
        </p:nvPicPr>
        <p:blipFill>
          <a:blip r:embed="rId2"/>
          <a:stretch>
            <a:fillRect/>
          </a:stretch>
        </p:blipFill>
        <p:spPr>
          <a:xfrm>
            <a:off x="1530350" y="1389629"/>
            <a:ext cx="5509118" cy="3377639"/>
          </a:xfrm>
          <a:prstGeom prst="rect">
            <a:avLst/>
          </a:prstGeom>
        </p:spPr>
      </p:pic>
      <p:sp>
        <p:nvSpPr>
          <p:cNvPr id="4" name="Rectangle 3">
            <a:extLst>
              <a:ext uri="{FF2B5EF4-FFF2-40B4-BE49-F238E27FC236}">
                <a16:creationId xmlns:a16="http://schemas.microsoft.com/office/drawing/2014/main" id="{C7F2A85C-A5C6-F85F-CFB2-77AD107CA6C0}"/>
              </a:ext>
            </a:extLst>
          </p:cNvPr>
          <p:cNvSpPr/>
          <p:nvPr/>
        </p:nvSpPr>
        <p:spPr>
          <a:xfrm>
            <a:off x="1928813" y="150018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3BD033DC-BB5A-BE65-78B6-33B09CB786DB}"/>
              </a:ext>
            </a:extLst>
          </p:cNvPr>
          <p:cNvPicPr>
            <a:picLocks noChangeAspect="1"/>
          </p:cNvPicPr>
          <p:nvPr/>
        </p:nvPicPr>
        <p:blipFill>
          <a:blip r:embed="rId3"/>
          <a:stretch>
            <a:fillRect/>
          </a:stretch>
        </p:blipFill>
        <p:spPr>
          <a:xfrm>
            <a:off x="2053828" y="1528765"/>
            <a:ext cx="366863" cy="82296"/>
          </a:xfrm>
          <a:prstGeom prst="rect">
            <a:avLst/>
          </a:prstGeom>
        </p:spPr>
      </p:pic>
    </p:spTree>
    <p:extLst>
      <p:ext uri="{BB962C8B-B14F-4D97-AF65-F5344CB8AC3E}">
        <p14:creationId xmlns:p14="http://schemas.microsoft.com/office/powerpoint/2010/main" val="61636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D9CC1-A485-E49B-932E-3C0060725448}"/>
              </a:ext>
            </a:extLst>
          </p:cNvPr>
          <p:cNvSpPr>
            <a:spLocks noGrp="1"/>
          </p:cNvSpPr>
          <p:nvPr>
            <p:ph type="body" sz="quarter" idx="10"/>
          </p:nvPr>
        </p:nvSpPr>
        <p:spPr/>
        <p:txBody>
          <a:bodyPr/>
          <a:lstStyle/>
          <a:p>
            <a:r>
              <a:rPr lang="en-US"/>
              <a:t>Onboarding</a:t>
            </a:r>
          </a:p>
        </p:txBody>
      </p:sp>
    </p:spTree>
    <p:extLst>
      <p:ext uri="{BB962C8B-B14F-4D97-AF65-F5344CB8AC3E}">
        <p14:creationId xmlns:p14="http://schemas.microsoft.com/office/powerpoint/2010/main" val="59335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993CBB-DAE4-7C5B-290C-EC7214CB3C4A}"/>
              </a:ext>
            </a:extLst>
          </p:cNvPr>
          <p:cNvGrpSpPr/>
          <p:nvPr/>
        </p:nvGrpSpPr>
        <p:grpSpPr>
          <a:xfrm>
            <a:off x="370495" y="2535140"/>
            <a:ext cx="2784363" cy="2126665"/>
            <a:chOff x="370495" y="2413692"/>
            <a:chExt cx="2784363" cy="2126665"/>
          </a:xfrm>
        </p:grpSpPr>
        <p:pic>
          <p:nvPicPr>
            <p:cNvPr id="6" name="Picture 5">
              <a:extLst>
                <a:ext uri="{FF2B5EF4-FFF2-40B4-BE49-F238E27FC236}">
                  <a16:creationId xmlns:a16="http://schemas.microsoft.com/office/drawing/2014/main" id="{A791DAFB-D9DC-E401-E42D-6CDF23A1F5D1}"/>
                </a:ext>
              </a:extLst>
            </p:cNvPr>
            <p:cNvPicPr>
              <a:picLocks noChangeAspect="1"/>
            </p:cNvPicPr>
            <p:nvPr/>
          </p:nvPicPr>
          <p:blipFill>
            <a:blip r:embed="rId2"/>
            <a:stretch>
              <a:fillRect/>
            </a:stretch>
          </p:blipFill>
          <p:spPr>
            <a:xfrm>
              <a:off x="370495" y="2413692"/>
              <a:ext cx="2784363" cy="2126665"/>
            </a:xfrm>
            <a:prstGeom prst="rect">
              <a:avLst/>
            </a:prstGeom>
          </p:spPr>
        </p:pic>
        <p:pic>
          <p:nvPicPr>
            <p:cNvPr id="1028" name="x_Picture 9">
              <a:extLst>
                <a:ext uri="{FF2B5EF4-FFF2-40B4-BE49-F238E27FC236}">
                  <a16:creationId xmlns:a16="http://schemas.microsoft.com/office/drawing/2014/main" id="{883693C0-8708-DEEC-9824-23707433E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1" y="2613601"/>
              <a:ext cx="2668414" cy="18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Onboarding</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3" y="844550"/>
            <a:ext cx="8441475" cy="3750077"/>
          </a:xfrm>
        </p:spPr>
        <p:txBody>
          <a:bodyPr/>
          <a:lstStyle/>
          <a:p>
            <a:r>
              <a:rPr lang="en-US" b="1" dirty="0">
                <a:solidFill>
                  <a:schemeClr val="accent6"/>
                </a:solidFill>
              </a:rPr>
              <a:t>Goal: </a:t>
            </a:r>
            <a:r>
              <a:rPr lang="en-US" dirty="0">
                <a:solidFill>
                  <a:schemeClr val="accent6"/>
                </a:solidFill>
              </a:rPr>
              <a:t>Welcome End investors to Axos Client Portal</a:t>
            </a:r>
          </a:p>
          <a:p>
            <a:r>
              <a:rPr lang="en-US" dirty="0">
                <a:solidFill>
                  <a:schemeClr val="accent6"/>
                </a:solidFill>
              </a:rPr>
              <a:t>End investors will be shown a welcome page* to introduce them to the Axos brand and partnership with their RIA firm</a:t>
            </a:r>
          </a:p>
          <a:p>
            <a:r>
              <a:rPr lang="en-US" dirty="0">
                <a:solidFill>
                  <a:schemeClr val="accent6"/>
                </a:solidFill>
              </a:rPr>
              <a:t>End investors will have the ability to open a Cash Management Checking account, which will allow them to use their RIA account and ACP to the fullest potential</a:t>
            </a:r>
          </a:p>
          <a:p>
            <a:pPr marL="0" indent="0">
              <a:buNone/>
            </a:pPr>
            <a:endParaRPr lang="en-US" sz="400" dirty="0">
              <a:solidFill>
                <a:schemeClr val="accent6"/>
              </a:solidFill>
            </a:endParaRPr>
          </a:p>
          <a:p>
            <a:pPr marL="0" indent="0">
              <a:buNone/>
            </a:pPr>
            <a:r>
              <a:rPr lang="en-US" sz="1000" i="1" dirty="0">
                <a:solidFill>
                  <a:schemeClr val="accent6"/>
                </a:solidFill>
              </a:rPr>
              <a:t>* Custom co-branding is available. If you wish to discuss co-branding please reach out to your Client Service Advocate.</a:t>
            </a:r>
          </a:p>
        </p:txBody>
      </p:sp>
      <p:pic>
        <p:nvPicPr>
          <p:cNvPr id="8" name="Picture 7">
            <a:extLst>
              <a:ext uri="{FF2B5EF4-FFF2-40B4-BE49-F238E27FC236}">
                <a16:creationId xmlns:a16="http://schemas.microsoft.com/office/drawing/2014/main" id="{808E1A36-9A86-B09E-5821-AF765DC7B425}"/>
              </a:ext>
            </a:extLst>
          </p:cNvPr>
          <p:cNvPicPr>
            <a:picLocks noChangeAspect="1"/>
          </p:cNvPicPr>
          <p:nvPr/>
        </p:nvPicPr>
        <p:blipFill>
          <a:blip r:embed="rId4"/>
          <a:srcRect/>
          <a:stretch/>
        </p:blipFill>
        <p:spPr>
          <a:xfrm>
            <a:off x="5049147" y="2472328"/>
            <a:ext cx="3489836" cy="2490758"/>
          </a:xfrm>
          <a:prstGeom prst="rect">
            <a:avLst/>
          </a:prstGeom>
        </p:spPr>
      </p:pic>
      <p:sp>
        <p:nvSpPr>
          <p:cNvPr id="15" name="Oval 14">
            <a:extLst>
              <a:ext uri="{FF2B5EF4-FFF2-40B4-BE49-F238E27FC236}">
                <a16:creationId xmlns:a16="http://schemas.microsoft.com/office/drawing/2014/main" id="{39883F85-8A55-4D58-02DC-84BCA3DA93E7}"/>
              </a:ext>
            </a:extLst>
          </p:cNvPr>
          <p:cNvSpPr/>
          <p:nvPr/>
        </p:nvSpPr>
        <p:spPr>
          <a:xfrm>
            <a:off x="3406145" y="13417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E002A196-9C2E-2F6A-5BAE-0D90DA0E16F8}"/>
              </a:ext>
            </a:extLst>
          </p:cNvPr>
          <p:cNvSpPr/>
          <p:nvPr/>
        </p:nvSpPr>
        <p:spPr>
          <a:xfrm>
            <a:off x="421065" y="273504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7" name="Oval 16">
            <a:extLst>
              <a:ext uri="{FF2B5EF4-FFF2-40B4-BE49-F238E27FC236}">
                <a16:creationId xmlns:a16="http://schemas.microsoft.com/office/drawing/2014/main" id="{6B2DB1C8-8664-F3B2-2E57-F9E9EFD70821}"/>
              </a:ext>
            </a:extLst>
          </p:cNvPr>
          <p:cNvSpPr/>
          <p:nvPr/>
        </p:nvSpPr>
        <p:spPr>
          <a:xfrm>
            <a:off x="6544184" y="180962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8" name="Oval 17">
            <a:extLst>
              <a:ext uri="{FF2B5EF4-FFF2-40B4-BE49-F238E27FC236}">
                <a16:creationId xmlns:a16="http://schemas.microsoft.com/office/drawing/2014/main" id="{5FFDA71D-D25D-5558-4E79-4477569CF5AE}"/>
              </a:ext>
            </a:extLst>
          </p:cNvPr>
          <p:cNvSpPr/>
          <p:nvPr/>
        </p:nvSpPr>
        <p:spPr>
          <a:xfrm>
            <a:off x="5049147" y="241369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cxnSp>
        <p:nvCxnSpPr>
          <p:cNvPr id="7" name="Straight Arrow Connector 6">
            <a:extLst>
              <a:ext uri="{FF2B5EF4-FFF2-40B4-BE49-F238E27FC236}">
                <a16:creationId xmlns:a16="http://schemas.microsoft.com/office/drawing/2014/main" id="{328E9AB2-03B9-48AE-EE64-1D3AE6B7583F}"/>
              </a:ext>
            </a:extLst>
          </p:cNvPr>
          <p:cNvCxnSpPr/>
          <p:nvPr/>
        </p:nvCxnSpPr>
        <p:spPr>
          <a:xfrm>
            <a:off x="4238847" y="3508744"/>
            <a:ext cx="707547"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pic>
        <p:nvPicPr>
          <p:cNvPr id="1029" name="Picture 8">
            <a:extLst>
              <a:ext uri="{FF2B5EF4-FFF2-40B4-BE49-F238E27FC236}">
                <a16:creationId xmlns:a16="http://schemas.microsoft.com/office/drawing/2014/main" id="{71BDEBF2-9EEF-EF06-4A3A-295E98F3F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771" y="2393990"/>
            <a:ext cx="1173757" cy="2536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AC37B7C-2EF7-73B5-81C1-24B1AE1BC444}"/>
              </a:ext>
            </a:extLst>
          </p:cNvPr>
          <p:cNvSpPr/>
          <p:nvPr/>
        </p:nvSpPr>
        <p:spPr>
          <a:xfrm>
            <a:off x="6294928" y="4749800"/>
            <a:ext cx="998273" cy="237974"/>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Tree>
    <p:extLst>
      <p:ext uri="{BB962C8B-B14F-4D97-AF65-F5344CB8AC3E}">
        <p14:creationId xmlns:p14="http://schemas.microsoft.com/office/powerpoint/2010/main" val="337823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1E2063F-FC72-A9AC-9C77-235850911DFA}"/>
              </a:ext>
            </a:extLst>
          </p:cNvPr>
          <p:cNvSpPr txBox="1"/>
          <p:nvPr/>
        </p:nvSpPr>
        <p:spPr>
          <a:xfrm>
            <a:off x="1785097" y="449534"/>
            <a:ext cx="5412441" cy="369332"/>
          </a:xfrm>
          <a:prstGeom prst="rect">
            <a:avLst/>
          </a:prstGeom>
          <a:noFill/>
        </p:spPr>
        <p:txBody>
          <a:bodyPr wrap="square">
            <a:spAutoFit/>
          </a:bodyPr>
          <a:lstStyle/>
          <a:p>
            <a:pPr algn="ctr"/>
            <a:r>
              <a:rPr lang="en-US" b="1" dirty="0">
                <a:solidFill>
                  <a:schemeClr val="accent6"/>
                </a:solidFill>
              </a:rPr>
              <a:t>Click on the box to view section details</a:t>
            </a:r>
            <a:endParaRPr lang="en-US" b="1" dirty="0"/>
          </a:p>
        </p:txBody>
      </p:sp>
      <mc:AlternateContent xmlns:mc="http://schemas.openxmlformats.org/markup-compatibility/2006" xmlns:psez="http://schemas.microsoft.com/office/powerpoint/2016/sectionzoom">
        <mc:Choice Requires="psez">
          <p:graphicFrame>
            <p:nvGraphicFramePr>
              <p:cNvPr id="3" name="Section Zoom 2">
                <a:extLst>
                  <a:ext uri="{FF2B5EF4-FFF2-40B4-BE49-F238E27FC236}">
                    <a16:creationId xmlns:a16="http://schemas.microsoft.com/office/drawing/2014/main" id="{47F7D90B-1A98-9F92-06FC-C4E0A4AC9B55}"/>
                  </a:ext>
                </a:extLst>
              </p:cNvPr>
              <p:cNvGraphicFramePr>
                <a:graphicFrameLocks noChangeAspect="1"/>
              </p:cNvGraphicFramePr>
              <p:nvPr>
                <p:extLst>
                  <p:ext uri="{D42A27DB-BD31-4B8C-83A1-F6EECF244321}">
                    <p14:modId xmlns:p14="http://schemas.microsoft.com/office/powerpoint/2010/main" val="1465805421"/>
                  </p:ext>
                </p:extLst>
              </p:nvPr>
            </p:nvGraphicFramePr>
            <p:xfrm>
              <a:off x="204011" y="942976"/>
              <a:ext cx="1674366" cy="941832"/>
            </p:xfrm>
            <a:graphic>
              <a:graphicData uri="http://schemas.microsoft.com/office/powerpoint/2016/sectionzoom">
                <psez:sectionZm>
                  <psez:sectionZmObj sectionId="{5F49045A-6AA2-4E32-92A9-C5598C3F87E0}">
                    <psez:zmPr id="{54507B5A-5524-45CD-B81C-FBD98767BD59}" transitionDur="1000">
                      <p166:blipFill xmlns:p166="http://schemas.microsoft.com/office/powerpoint/2016/6/main">
                        <a:blip r:embed="rId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 name="Section Zoom 2">
                <a:hlinkClick r:id="rId3" action="ppaction://hlinksldjump"/>
                <a:extLst>
                  <a:ext uri="{FF2B5EF4-FFF2-40B4-BE49-F238E27FC236}">
                    <a16:creationId xmlns:a16="http://schemas.microsoft.com/office/drawing/2014/main" id="{47F7D90B-1A98-9F92-06FC-C4E0A4AC9B55}"/>
                  </a:ext>
                </a:extLst>
              </p:cNvPr>
              <p:cNvPicPr>
                <a:picLocks noGrp="1" noRot="1" noChangeAspect="1" noMove="1" noResize="1" noEditPoints="1" noAdjustHandles="1" noChangeArrowheads="1" noChangeShapeType="1"/>
              </p:cNvPicPr>
              <p:nvPr/>
            </p:nvPicPr>
            <p:blipFill>
              <a:blip r:embed="rId4"/>
              <a:stretch>
                <a:fillRect/>
              </a:stretch>
            </p:blipFill>
            <p:spPr>
              <a:xfrm>
                <a:off x="204011" y="9429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8D003867-B156-E6D4-78BC-F3E7CA85D888}"/>
                  </a:ext>
                </a:extLst>
              </p:cNvPr>
              <p:cNvGraphicFramePr>
                <a:graphicFrameLocks noChangeAspect="1"/>
              </p:cNvGraphicFramePr>
              <p:nvPr>
                <p:extLst>
                  <p:ext uri="{D42A27DB-BD31-4B8C-83A1-F6EECF244321}">
                    <p14:modId xmlns:p14="http://schemas.microsoft.com/office/powerpoint/2010/main" val="857842787"/>
                  </p:ext>
                </p:extLst>
              </p:nvPr>
            </p:nvGraphicFramePr>
            <p:xfrm>
              <a:off x="1952393" y="945073"/>
              <a:ext cx="1674366" cy="941832"/>
            </p:xfrm>
            <a:graphic>
              <a:graphicData uri="http://schemas.microsoft.com/office/powerpoint/2016/sectionzoom">
                <psez:sectionZm>
                  <psez:sectionZmObj sectionId="{FAB648C4-1B57-4BF3-BF27-EAC794348239}">
                    <psez:zmPr id="{243824E5-6923-40E4-A3C2-5C0303341A4A}" transitionDur="1000">
                      <p166:blipFill xmlns:p166="http://schemas.microsoft.com/office/powerpoint/2016/6/main">
                        <a:blip r:embed="rId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6" name="Section Zoom 5">
                <a:hlinkClick r:id="rId6" action="ppaction://hlinksldjump"/>
                <a:extLst>
                  <a:ext uri="{FF2B5EF4-FFF2-40B4-BE49-F238E27FC236}">
                    <a16:creationId xmlns:a16="http://schemas.microsoft.com/office/drawing/2014/main" id="{8D003867-B156-E6D4-78BC-F3E7CA85D888}"/>
                  </a:ext>
                </a:extLst>
              </p:cNvPr>
              <p:cNvPicPr>
                <a:picLocks noGrp="1" noRot="1" noChangeAspect="1" noMove="1" noResize="1" noEditPoints="1" noAdjustHandles="1" noChangeArrowheads="1" noChangeShapeType="1"/>
              </p:cNvPicPr>
              <p:nvPr/>
            </p:nvPicPr>
            <p:blipFill>
              <a:blip r:embed="rId7"/>
              <a:stretch>
                <a:fillRect/>
              </a:stretch>
            </p:blipFill>
            <p:spPr>
              <a:xfrm>
                <a:off x="1952393" y="94507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173B015F-B3A2-FA13-D3AA-0007548F8742}"/>
                  </a:ext>
                </a:extLst>
              </p:cNvPr>
              <p:cNvGraphicFramePr>
                <a:graphicFrameLocks noChangeAspect="1"/>
              </p:cNvGraphicFramePr>
              <p:nvPr>
                <p:extLst>
                  <p:ext uri="{D42A27DB-BD31-4B8C-83A1-F6EECF244321}">
                    <p14:modId xmlns:p14="http://schemas.microsoft.com/office/powerpoint/2010/main" val="646796159"/>
                  </p:ext>
                </p:extLst>
              </p:nvPr>
            </p:nvGraphicFramePr>
            <p:xfrm>
              <a:off x="3700774" y="942975"/>
              <a:ext cx="1674366" cy="941832"/>
            </p:xfrm>
            <a:graphic>
              <a:graphicData uri="http://schemas.microsoft.com/office/powerpoint/2016/sectionzoom">
                <psez:sectionZm>
                  <psez:sectionZmObj sectionId="{9F7E7213-4729-4058-9CC2-22A7D0D5E65C}">
                    <psez:zmPr id="{AEA1ED9A-4DAD-47D6-ADD1-DFDE15F50E45}" transitionDur="1000">
                      <p166:blipFill xmlns:p166="http://schemas.microsoft.com/office/powerpoint/2016/6/main">
                        <a:blip r:embed="rId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9" name="Section Zoom 8">
                <a:hlinkClick r:id="rId9" action="ppaction://hlinksldjump"/>
                <a:extLst>
                  <a:ext uri="{FF2B5EF4-FFF2-40B4-BE49-F238E27FC236}">
                    <a16:creationId xmlns:a16="http://schemas.microsoft.com/office/drawing/2014/main" id="{173B015F-B3A2-FA13-D3AA-0007548F8742}"/>
                  </a:ext>
                </a:extLst>
              </p:cNvPr>
              <p:cNvPicPr>
                <a:picLocks noGrp="1" noRot="1" noChangeAspect="1" noMove="1" noResize="1" noEditPoints="1" noAdjustHandles="1" noChangeArrowheads="1" noChangeShapeType="1"/>
              </p:cNvPicPr>
              <p:nvPr/>
            </p:nvPicPr>
            <p:blipFill>
              <a:blip r:embed="rId10"/>
              <a:stretch>
                <a:fillRect/>
              </a:stretch>
            </p:blipFill>
            <p:spPr>
              <a:xfrm>
                <a:off x="3700774" y="94297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3" name="Section Zoom 12">
                <a:extLst>
                  <a:ext uri="{FF2B5EF4-FFF2-40B4-BE49-F238E27FC236}">
                    <a16:creationId xmlns:a16="http://schemas.microsoft.com/office/drawing/2014/main" id="{97BC3CD8-7A99-9681-C961-1FCABDBD192C}"/>
                  </a:ext>
                </a:extLst>
              </p:cNvPr>
              <p:cNvGraphicFramePr>
                <a:graphicFrameLocks noChangeAspect="1"/>
              </p:cNvGraphicFramePr>
              <p:nvPr>
                <p:extLst>
                  <p:ext uri="{D42A27DB-BD31-4B8C-83A1-F6EECF244321}">
                    <p14:modId xmlns:p14="http://schemas.microsoft.com/office/powerpoint/2010/main" val="3739450250"/>
                  </p:ext>
                </p:extLst>
              </p:nvPr>
            </p:nvGraphicFramePr>
            <p:xfrm>
              <a:off x="5449156" y="942974"/>
              <a:ext cx="1674366" cy="941832"/>
            </p:xfrm>
            <a:graphic>
              <a:graphicData uri="http://schemas.microsoft.com/office/powerpoint/2016/sectionzoom">
                <psez:sectionZm>
                  <psez:sectionZmObj sectionId="{2F93D401-1099-4856-8327-9F4A1E3A1ADE}">
                    <psez:zmPr id="{FA542CBD-3284-4B6C-B19F-0BDFDF093AEF}" transitionDur="1000">
                      <p166:blipFill xmlns:p166="http://schemas.microsoft.com/office/powerpoint/2016/6/main">
                        <a:blip r:embed="rId1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3" name="Section Zoom 12">
                <a:hlinkClick r:id="rId12" action="ppaction://hlinksldjump"/>
                <a:extLst>
                  <a:ext uri="{FF2B5EF4-FFF2-40B4-BE49-F238E27FC236}">
                    <a16:creationId xmlns:a16="http://schemas.microsoft.com/office/drawing/2014/main" id="{97BC3CD8-7A99-9681-C961-1FCABDBD192C}"/>
                  </a:ext>
                </a:extLst>
              </p:cNvPr>
              <p:cNvPicPr>
                <a:picLocks noGrp="1" noRot="1" noChangeAspect="1" noMove="1" noResize="1" noEditPoints="1" noAdjustHandles="1" noChangeArrowheads="1" noChangeShapeType="1"/>
              </p:cNvPicPr>
              <p:nvPr/>
            </p:nvPicPr>
            <p:blipFill>
              <a:blip r:embed="rId13"/>
              <a:stretch>
                <a:fillRect/>
              </a:stretch>
            </p:blipFill>
            <p:spPr>
              <a:xfrm>
                <a:off x="5449156" y="94297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7" name="Section Zoom 16">
                <a:extLst>
                  <a:ext uri="{FF2B5EF4-FFF2-40B4-BE49-F238E27FC236}">
                    <a16:creationId xmlns:a16="http://schemas.microsoft.com/office/drawing/2014/main" id="{3632F6ED-5676-41B4-034F-F699AD32BF87}"/>
                  </a:ext>
                </a:extLst>
              </p:cNvPr>
              <p:cNvGraphicFramePr>
                <a:graphicFrameLocks noChangeAspect="1"/>
              </p:cNvGraphicFramePr>
              <p:nvPr>
                <p:extLst>
                  <p:ext uri="{D42A27DB-BD31-4B8C-83A1-F6EECF244321}">
                    <p14:modId xmlns:p14="http://schemas.microsoft.com/office/powerpoint/2010/main" val="3259880224"/>
                  </p:ext>
                </p:extLst>
              </p:nvPr>
            </p:nvGraphicFramePr>
            <p:xfrm>
              <a:off x="7197538" y="938214"/>
              <a:ext cx="1674366" cy="941832"/>
            </p:xfrm>
            <a:graphic>
              <a:graphicData uri="http://schemas.microsoft.com/office/powerpoint/2016/sectionzoom">
                <psez:sectionZm>
                  <psez:sectionZmObj sectionId="{367E9A25-5DE9-4D68-9DD5-184930EE112C}">
                    <psez:zmPr id="{D8A21BBA-D1B8-4574-A692-D7054BAD5616}" transitionDur="1000">
                      <p166:blipFill xmlns:p166="http://schemas.microsoft.com/office/powerpoint/2016/6/main">
                        <a:blip r:embed="rId1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7" name="Section Zoom 16">
                <a:hlinkClick r:id="rId15" action="ppaction://hlinksldjump"/>
                <a:extLst>
                  <a:ext uri="{FF2B5EF4-FFF2-40B4-BE49-F238E27FC236}">
                    <a16:creationId xmlns:a16="http://schemas.microsoft.com/office/drawing/2014/main" id="{3632F6ED-5676-41B4-034F-F699AD32BF87}"/>
                  </a:ext>
                </a:extLst>
              </p:cNvPr>
              <p:cNvPicPr>
                <a:picLocks noGrp="1" noRot="1" noChangeAspect="1" noMove="1" noResize="1" noEditPoints="1" noAdjustHandles="1" noChangeArrowheads="1" noChangeShapeType="1"/>
              </p:cNvPicPr>
              <p:nvPr/>
            </p:nvPicPr>
            <p:blipFill>
              <a:blip r:embed="rId16"/>
              <a:stretch>
                <a:fillRect/>
              </a:stretch>
            </p:blipFill>
            <p:spPr>
              <a:xfrm>
                <a:off x="7197538" y="93821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1" name="Section Zoom 20">
                <a:extLst>
                  <a:ext uri="{FF2B5EF4-FFF2-40B4-BE49-F238E27FC236}">
                    <a16:creationId xmlns:a16="http://schemas.microsoft.com/office/drawing/2014/main" id="{AD928B0E-CB41-127B-746A-AD231136BBA3}"/>
                  </a:ext>
                </a:extLst>
              </p:cNvPr>
              <p:cNvGraphicFramePr>
                <a:graphicFrameLocks noChangeAspect="1"/>
              </p:cNvGraphicFramePr>
              <p:nvPr>
                <p:extLst>
                  <p:ext uri="{D42A27DB-BD31-4B8C-83A1-F6EECF244321}">
                    <p14:modId xmlns:p14="http://schemas.microsoft.com/office/powerpoint/2010/main" val="3474051961"/>
                  </p:ext>
                </p:extLst>
              </p:nvPr>
            </p:nvGraphicFramePr>
            <p:xfrm>
              <a:off x="204011" y="1935765"/>
              <a:ext cx="1674366" cy="941832"/>
            </p:xfrm>
            <a:graphic>
              <a:graphicData uri="http://schemas.microsoft.com/office/powerpoint/2016/sectionzoom">
                <psez:sectionZm>
                  <psez:sectionZmObj sectionId="{EA78F6EA-DC13-4B90-8C06-E474B0DF8112}">
                    <psez:zmPr id="{C9A08A06-DCBD-4392-A6BB-0DE27C5FA613}" transitionDur="1000">
                      <p166:blipFill xmlns:p166="http://schemas.microsoft.com/office/powerpoint/2016/6/main">
                        <a:blip r:embed="rId1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1" name="Section Zoom 20">
                <a:hlinkClick r:id="rId18" action="ppaction://hlinksldjump"/>
                <a:extLst>
                  <a:ext uri="{FF2B5EF4-FFF2-40B4-BE49-F238E27FC236}">
                    <a16:creationId xmlns:a16="http://schemas.microsoft.com/office/drawing/2014/main" id="{AD928B0E-CB41-127B-746A-AD231136BBA3}"/>
                  </a:ext>
                </a:extLst>
              </p:cNvPr>
              <p:cNvPicPr>
                <a:picLocks noGrp="1" noRot="1" noChangeAspect="1" noMove="1" noResize="1" noEditPoints="1" noAdjustHandles="1" noChangeArrowheads="1" noChangeShapeType="1"/>
              </p:cNvPicPr>
              <p:nvPr/>
            </p:nvPicPr>
            <p:blipFill>
              <a:blip r:embed="rId19"/>
              <a:stretch>
                <a:fillRect/>
              </a:stretch>
            </p:blipFill>
            <p:spPr>
              <a:xfrm>
                <a:off x="204011" y="193576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5" name="Section Zoom 24">
                <a:extLst>
                  <a:ext uri="{FF2B5EF4-FFF2-40B4-BE49-F238E27FC236}">
                    <a16:creationId xmlns:a16="http://schemas.microsoft.com/office/drawing/2014/main" id="{E8E7D4B1-26CF-A44D-767C-0A6181B34E55}"/>
                  </a:ext>
                </a:extLst>
              </p:cNvPr>
              <p:cNvGraphicFramePr>
                <a:graphicFrameLocks noChangeAspect="1"/>
              </p:cNvGraphicFramePr>
              <p:nvPr>
                <p:extLst>
                  <p:ext uri="{D42A27DB-BD31-4B8C-83A1-F6EECF244321}">
                    <p14:modId xmlns:p14="http://schemas.microsoft.com/office/powerpoint/2010/main" val="1153673706"/>
                  </p:ext>
                </p:extLst>
              </p:nvPr>
            </p:nvGraphicFramePr>
            <p:xfrm>
              <a:off x="1952393" y="1934625"/>
              <a:ext cx="1674366" cy="941832"/>
            </p:xfrm>
            <a:graphic>
              <a:graphicData uri="http://schemas.microsoft.com/office/powerpoint/2016/sectionzoom">
                <psez:sectionZm>
                  <psez:sectionZmObj sectionId="{AFBCA189-7D24-4EAB-B4DD-D43B1EB0B1D5}">
                    <psez:zmPr id="{AC7F571C-E12C-4984-83AA-0E4A8F8D3900}" transitionDur="1000">
                      <p166:blipFill xmlns:p166="http://schemas.microsoft.com/office/powerpoint/2016/6/main">
                        <a:blip r:embed="rId2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5" name="Section Zoom 24">
                <a:hlinkClick r:id="rId21" action="ppaction://hlinksldjump"/>
                <a:extLst>
                  <a:ext uri="{FF2B5EF4-FFF2-40B4-BE49-F238E27FC236}">
                    <a16:creationId xmlns:a16="http://schemas.microsoft.com/office/drawing/2014/main" id="{E8E7D4B1-26CF-A44D-767C-0A6181B34E55}"/>
                  </a:ext>
                </a:extLst>
              </p:cNvPr>
              <p:cNvPicPr>
                <a:picLocks noGrp="1" noRot="1" noChangeAspect="1" noMove="1" noResize="1" noEditPoints="1" noAdjustHandles="1" noChangeArrowheads="1" noChangeShapeType="1"/>
              </p:cNvPicPr>
              <p:nvPr/>
            </p:nvPicPr>
            <p:blipFill>
              <a:blip r:embed="rId22"/>
              <a:stretch>
                <a:fillRect/>
              </a:stretch>
            </p:blipFill>
            <p:spPr>
              <a:xfrm>
                <a:off x="1952393" y="193462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9" name="Section Zoom 28">
                <a:extLst>
                  <a:ext uri="{FF2B5EF4-FFF2-40B4-BE49-F238E27FC236}">
                    <a16:creationId xmlns:a16="http://schemas.microsoft.com/office/drawing/2014/main" id="{5CA32E84-8553-C1D2-0D03-FB566F35AA66}"/>
                  </a:ext>
                </a:extLst>
              </p:cNvPr>
              <p:cNvGraphicFramePr>
                <a:graphicFrameLocks noChangeAspect="1"/>
              </p:cNvGraphicFramePr>
              <p:nvPr>
                <p:extLst>
                  <p:ext uri="{D42A27DB-BD31-4B8C-83A1-F6EECF244321}">
                    <p14:modId xmlns:p14="http://schemas.microsoft.com/office/powerpoint/2010/main" val="4215301037"/>
                  </p:ext>
                </p:extLst>
              </p:nvPr>
            </p:nvGraphicFramePr>
            <p:xfrm>
              <a:off x="3700774" y="1951294"/>
              <a:ext cx="1674366" cy="941832"/>
            </p:xfrm>
            <a:graphic>
              <a:graphicData uri="http://schemas.microsoft.com/office/powerpoint/2016/sectionzoom">
                <psez:sectionZm>
                  <psez:sectionZmObj sectionId="{EF822446-8447-47F1-8CF1-D1655CF094E8}">
                    <psez:zmPr id="{B010A02A-566A-4B0B-A1A7-96B82027C6A5}" transitionDur="1000">
                      <p166:blipFill xmlns:p166="http://schemas.microsoft.com/office/powerpoint/2016/6/main">
                        <a:blip r:embed="rId23"/>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9" name="Section Zoom 28">
                <a:hlinkClick r:id="rId24" action="ppaction://hlinksldjump"/>
                <a:extLst>
                  <a:ext uri="{FF2B5EF4-FFF2-40B4-BE49-F238E27FC236}">
                    <a16:creationId xmlns:a16="http://schemas.microsoft.com/office/drawing/2014/main" id="{5CA32E84-8553-C1D2-0D03-FB566F35AA66}"/>
                  </a:ext>
                </a:extLst>
              </p:cNvPr>
              <p:cNvPicPr>
                <a:picLocks noGrp="1" noRot="1" noChangeAspect="1" noMove="1" noResize="1" noEditPoints="1" noAdjustHandles="1" noChangeArrowheads="1" noChangeShapeType="1"/>
              </p:cNvPicPr>
              <p:nvPr/>
            </p:nvPicPr>
            <p:blipFill>
              <a:blip r:embed="rId25"/>
              <a:stretch>
                <a:fillRect/>
              </a:stretch>
            </p:blipFill>
            <p:spPr>
              <a:xfrm>
                <a:off x="3700774" y="195129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2" name="Section Zoom 31">
                <a:extLst>
                  <a:ext uri="{FF2B5EF4-FFF2-40B4-BE49-F238E27FC236}">
                    <a16:creationId xmlns:a16="http://schemas.microsoft.com/office/drawing/2014/main" id="{03718142-D086-AEBA-785E-8995EAFE458B}"/>
                  </a:ext>
                </a:extLst>
              </p:cNvPr>
              <p:cNvGraphicFramePr>
                <a:graphicFrameLocks noChangeAspect="1"/>
              </p:cNvGraphicFramePr>
              <p:nvPr>
                <p:extLst>
                  <p:ext uri="{D42A27DB-BD31-4B8C-83A1-F6EECF244321}">
                    <p14:modId xmlns:p14="http://schemas.microsoft.com/office/powerpoint/2010/main" val="223973076"/>
                  </p:ext>
                </p:extLst>
              </p:nvPr>
            </p:nvGraphicFramePr>
            <p:xfrm>
              <a:off x="5449156" y="1961242"/>
              <a:ext cx="1674366" cy="941832"/>
            </p:xfrm>
            <a:graphic>
              <a:graphicData uri="http://schemas.microsoft.com/office/powerpoint/2016/sectionzoom">
                <psez:sectionZm>
                  <psez:sectionZmObj sectionId="{B2C3E595-B5F0-4828-9976-8401CBD5E1EB}">
                    <psez:zmPr id="{B12D409A-7E53-460D-9C12-17121719A662}" transitionDur="1000">
                      <p166:blipFill xmlns:p166="http://schemas.microsoft.com/office/powerpoint/2016/6/main">
                        <a:blip r:embed="rId2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2" name="Section Zoom 31">
                <a:hlinkClick r:id="rId27" action="ppaction://hlinksldjump"/>
                <a:extLst>
                  <a:ext uri="{FF2B5EF4-FFF2-40B4-BE49-F238E27FC236}">
                    <a16:creationId xmlns:a16="http://schemas.microsoft.com/office/drawing/2014/main" id="{03718142-D086-AEBA-785E-8995EAFE458B}"/>
                  </a:ext>
                </a:extLst>
              </p:cNvPr>
              <p:cNvPicPr>
                <a:picLocks noGrp="1" noRot="1" noChangeAspect="1" noMove="1" noResize="1" noEditPoints="1" noAdjustHandles="1" noChangeArrowheads="1" noChangeShapeType="1"/>
              </p:cNvPicPr>
              <p:nvPr/>
            </p:nvPicPr>
            <p:blipFill>
              <a:blip r:embed="rId28"/>
              <a:stretch>
                <a:fillRect/>
              </a:stretch>
            </p:blipFill>
            <p:spPr>
              <a:xfrm>
                <a:off x="5449156" y="196124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4" name="Section Zoom 33">
                <a:extLst>
                  <a:ext uri="{FF2B5EF4-FFF2-40B4-BE49-F238E27FC236}">
                    <a16:creationId xmlns:a16="http://schemas.microsoft.com/office/drawing/2014/main" id="{B9144B26-7779-549E-1876-9596881B1C56}"/>
                  </a:ext>
                </a:extLst>
              </p:cNvPr>
              <p:cNvGraphicFramePr>
                <a:graphicFrameLocks noChangeAspect="1"/>
              </p:cNvGraphicFramePr>
              <p:nvPr>
                <p:extLst>
                  <p:ext uri="{D42A27DB-BD31-4B8C-83A1-F6EECF244321}">
                    <p14:modId xmlns:p14="http://schemas.microsoft.com/office/powerpoint/2010/main" val="1310289510"/>
                  </p:ext>
                </p:extLst>
              </p:nvPr>
            </p:nvGraphicFramePr>
            <p:xfrm>
              <a:off x="7197538" y="1973103"/>
              <a:ext cx="1674366" cy="941832"/>
            </p:xfrm>
            <a:graphic>
              <a:graphicData uri="http://schemas.microsoft.com/office/powerpoint/2016/sectionzoom">
                <psez:sectionZm>
                  <psez:sectionZmObj sectionId="{996164DF-25DA-4B07-8E7A-D0BFC1B6B7C1}">
                    <psez:zmPr id="{1085D302-15B7-4672-9431-9A0AFFD1D2C2}" transitionDur="1000">
                      <p166:blipFill xmlns:p166="http://schemas.microsoft.com/office/powerpoint/2016/6/main">
                        <a:blip r:embed="rId29"/>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4" name="Section Zoom 33">
                <a:hlinkClick r:id="rId30" action="ppaction://hlinksldjump"/>
                <a:extLst>
                  <a:ext uri="{FF2B5EF4-FFF2-40B4-BE49-F238E27FC236}">
                    <a16:creationId xmlns:a16="http://schemas.microsoft.com/office/drawing/2014/main" id="{B9144B26-7779-549E-1876-9596881B1C56}"/>
                  </a:ext>
                </a:extLst>
              </p:cNvPr>
              <p:cNvPicPr>
                <a:picLocks noGrp="1" noRot="1" noChangeAspect="1" noMove="1" noResize="1" noEditPoints="1" noAdjustHandles="1" noChangeArrowheads="1" noChangeShapeType="1"/>
              </p:cNvPicPr>
              <p:nvPr/>
            </p:nvPicPr>
            <p:blipFill>
              <a:blip r:embed="rId31"/>
              <a:stretch>
                <a:fillRect/>
              </a:stretch>
            </p:blipFill>
            <p:spPr>
              <a:xfrm>
                <a:off x="7197538" y="197310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6" name="Section Zoom 35">
                <a:extLst>
                  <a:ext uri="{FF2B5EF4-FFF2-40B4-BE49-F238E27FC236}">
                    <a16:creationId xmlns:a16="http://schemas.microsoft.com/office/drawing/2014/main" id="{FCCA8224-1EA3-163F-BF6B-A46E34716311}"/>
                  </a:ext>
                </a:extLst>
              </p:cNvPr>
              <p:cNvGraphicFramePr>
                <a:graphicFrameLocks noChangeAspect="1"/>
              </p:cNvGraphicFramePr>
              <p:nvPr>
                <p:extLst>
                  <p:ext uri="{D42A27DB-BD31-4B8C-83A1-F6EECF244321}">
                    <p14:modId xmlns:p14="http://schemas.microsoft.com/office/powerpoint/2010/main" val="1877124016"/>
                  </p:ext>
                </p:extLst>
              </p:nvPr>
            </p:nvGraphicFramePr>
            <p:xfrm>
              <a:off x="204011" y="2928554"/>
              <a:ext cx="1674366" cy="941832"/>
            </p:xfrm>
            <a:graphic>
              <a:graphicData uri="http://schemas.microsoft.com/office/powerpoint/2016/sectionzoom">
                <psez:sectionZm>
                  <psez:sectionZmObj sectionId="{4598CDB9-9CC0-445F-BE86-926CDDD660B3}">
                    <psez:zmPr id="{50DAE179-6F72-42D0-AA16-BBA01A9CC937}" transitionDur="1000">
                      <p166:blipFill xmlns:p166="http://schemas.microsoft.com/office/powerpoint/2016/6/main">
                        <a:blip r:embed="rId3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6" name="Section Zoom 35">
                <a:hlinkClick r:id="rId33" action="ppaction://hlinksldjump"/>
                <a:extLst>
                  <a:ext uri="{FF2B5EF4-FFF2-40B4-BE49-F238E27FC236}">
                    <a16:creationId xmlns:a16="http://schemas.microsoft.com/office/drawing/2014/main" id="{FCCA8224-1EA3-163F-BF6B-A46E34716311}"/>
                  </a:ext>
                </a:extLst>
              </p:cNvPr>
              <p:cNvPicPr>
                <a:picLocks noGrp="1" noRot="1" noChangeAspect="1" noMove="1" noResize="1" noEditPoints="1" noAdjustHandles="1" noChangeArrowheads="1" noChangeShapeType="1"/>
              </p:cNvPicPr>
              <p:nvPr/>
            </p:nvPicPr>
            <p:blipFill>
              <a:blip r:embed="rId34"/>
              <a:stretch>
                <a:fillRect/>
              </a:stretch>
            </p:blipFill>
            <p:spPr>
              <a:xfrm>
                <a:off x="204011" y="292855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8" name="Section Zoom 37">
                <a:extLst>
                  <a:ext uri="{FF2B5EF4-FFF2-40B4-BE49-F238E27FC236}">
                    <a16:creationId xmlns:a16="http://schemas.microsoft.com/office/drawing/2014/main" id="{C5B94823-E057-A37B-C97B-A719E9BFD549}"/>
                  </a:ext>
                </a:extLst>
              </p:cNvPr>
              <p:cNvGraphicFramePr>
                <a:graphicFrameLocks noChangeAspect="1"/>
              </p:cNvGraphicFramePr>
              <p:nvPr>
                <p:extLst>
                  <p:ext uri="{D42A27DB-BD31-4B8C-83A1-F6EECF244321}">
                    <p14:modId xmlns:p14="http://schemas.microsoft.com/office/powerpoint/2010/main" val="1953926261"/>
                  </p:ext>
                </p:extLst>
              </p:nvPr>
            </p:nvGraphicFramePr>
            <p:xfrm>
              <a:off x="1952393" y="2924176"/>
              <a:ext cx="1674366" cy="941832"/>
            </p:xfrm>
            <a:graphic>
              <a:graphicData uri="http://schemas.microsoft.com/office/powerpoint/2016/sectionzoom">
                <psez:sectionZm>
                  <psez:sectionZmObj sectionId="{44C2224D-041E-4776-9E44-1DE9DE20A420}">
                    <psez:zmPr id="{7DBA9B9A-FD49-4654-8876-F60756593D33}" transitionDur="1000">
                      <p166:blipFill xmlns:p166="http://schemas.microsoft.com/office/powerpoint/2016/6/main">
                        <a:blip r:embed="rId3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8" name="Section Zoom 37">
                <a:hlinkClick r:id="rId36" action="ppaction://hlinksldjump"/>
                <a:extLst>
                  <a:ext uri="{FF2B5EF4-FFF2-40B4-BE49-F238E27FC236}">
                    <a16:creationId xmlns:a16="http://schemas.microsoft.com/office/drawing/2014/main" id="{C5B94823-E057-A37B-C97B-A719E9BFD549}"/>
                  </a:ext>
                </a:extLst>
              </p:cNvPr>
              <p:cNvPicPr>
                <a:picLocks noGrp="1" noRot="1" noChangeAspect="1" noMove="1" noResize="1" noEditPoints="1" noAdjustHandles="1" noChangeArrowheads="1" noChangeShapeType="1"/>
              </p:cNvPicPr>
              <p:nvPr/>
            </p:nvPicPr>
            <p:blipFill>
              <a:blip r:embed="rId37"/>
              <a:stretch>
                <a:fillRect/>
              </a:stretch>
            </p:blipFill>
            <p:spPr>
              <a:xfrm>
                <a:off x="1952393" y="29241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0" name="Section Zoom 39">
                <a:extLst>
                  <a:ext uri="{FF2B5EF4-FFF2-40B4-BE49-F238E27FC236}">
                    <a16:creationId xmlns:a16="http://schemas.microsoft.com/office/drawing/2014/main" id="{E9D123E7-2D38-FCA4-E8D6-AC653AE9D3C2}"/>
                  </a:ext>
                </a:extLst>
              </p:cNvPr>
              <p:cNvGraphicFramePr>
                <a:graphicFrameLocks noChangeAspect="1"/>
              </p:cNvGraphicFramePr>
              <p:nvPr>
                <p:extLst>
                  <p:ext uri="{D42A27DB-BD31-4B8C-83A1-F6EECF244321}">
                    <p14:modId xmlns:p14="http://schemas.microsoft.com/office/powerpoint/2010/main" val="1452009741"/>
                  </p:ext>
                </p:extLst>
              </p:nvPr>
            </p:nvGraphicFramePr>
            <p:xfrm>
              <a:off x="3700774" y="2959613"/>
              <a:ext cx="1674366" cy="941832"/>
            </p:xfrm>
            <a:graphic>
              <a:graphicData uri="http://schemas.microsoft.com/office/powerpoint/2016/sectionzoom">
                <psez:sectionZm>
                  <psez:sectionZmObj sectionId="{3CF36E56-217C-41AB-B633-670B8AE34128}">
                    <psez:zmPr id="{2B840656-9DEB-4359-9B58-8A02DBEA006B}" transitionDur="1000">
                      <p166:blipFill xmlns:p166="http://schemas.microsoft.com/office/powerpoint/2016/6/main">
                        <a:blip r:embed="rId3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0" name="Section Zoom 39">
                <a:hlinkClick r:id="rId39" action="ppaction://hlinksldjump"/>
                <a:extLst>
                  <a:ext uri="{FF2B5EF4-FFF2-40B4-BE49-F238E27FC236}">
                    <a16:creationId xmlns:a16="http://schemas.microsoft.com/office/drawing/2014/main" id="{E9D123E7-2D38-FCA4-E8D6-AC653AE9D3C2}"/>
                  </a:ext>
                </a:extLst>
              </p:cNvPr>
              <p:cNvPicPr>
                <a:picLocks noGrp="1" noRot="1" noChangeAspect="1" noMove="1" noResize="1" noEditPoints="1" noAdjustHandles="1" noChangeArrowheads="1" noChangeShapeType="1"/>
              </p:cNvPicPr>
              <p:nvPr/>
            </p:nvPicPr>
            <p:blipFill>
              <a:blip r:embed="rId40"/>
              <a:stretch>
                <a:fillRect/>
              </a:stretch>
            </p:blipFill>
            <p:spPr>
              <a:xfrm>
                <a:off x="3700774" y="295961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2" name="Section Zoom 41">
                <a:extLst>
                  <a:ext uri="{FF2B5EF4-FFF2-40B4-BE49-F238E27FC236}">
                    <a16:creationId xmlns:a16="http://schemas.microsoft.com/office/drawing/2014/main" id="{561A558E-9671-9B18-A34D-F1EFC3C14ECA}"/>
                  </a:ext>
                </a:extLst>
              </p:cNvPr>
              <p:cNvGraphicFramePr>
                <a:graphicFrameLocks noChangeAspect="1"/>
              </p:cNvGraphicFramePr>
              <p:nvPr>
                <p:extLst>
                  <p:ext uri="{D42A27DB-BD31-4B8C-83A1-F6EECF244321}">
                    <p14:modId xmlns:p14="http://schemas.microsoft.com/office/powerpoint/2010/main" val="1064468493"/>
                  </p:ext>
                </p:extLst>
              </p:nvPr>
            </p:nvGraphicFramePr>
            <p:xfrm>
              <a:off x="5449156" y="2979510"/>
              <a:ext cx="1674366" cy="941832"/>
            </p:xfrm>
            <a:graphic>
              <a:graphicData uri="http://schemas.microsoft.com/office/powerpoint/2016/sectionzoom">
                <psez:sectionZm>
                  <psez:sectionZmObj sectionId="{630070BB-9104-4CE9-9C14-031D4E7A3E6E}">
                    <psez:zmPr id="{FB919422-6F6D-45BC-846E-18CD7CBA018E}" transitionDur="1000">
                      <p166:blipFill xmlns:p166="http://schemas.microsoft.com/office/powerpoint/2016/6/main">
                        <a:blip r:embed="rId4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2" name="Section Zoom 41">
                <a:hlinkClick r:id="rId42" action="ppaction://hlinksldjump"/>
                <a:extLst>
                  <a:ext uri="{FF2B5EF4-FFF2-40B4-BE49-F238E27FC236}">
                    <a16:creationId xmlns:a16="http://schemas.microsoft.com/office/drawing/2014/main" id="{561A558E-9671-9B18-A34D-F1EFC3C14ECA}"/>
                  </a:ext>
                </a:extLst>
              </p:cNvPr>
              <p:cNvPicPr>
                <a:picLocks noGrp="1" noRot="1" noChangeAspect="1" noMove="1" noResize="1" noEditPoints="1" noAdjustHandles="1" noChangeArrowheads="1" noChangeShapeType="1"/>
              </p:cNvPicPr>
              <p:nvPr/>
            </p:nvPicPr>
            <p:blipFill>
              <a:blip r:embed="rId43"/>
              <a:stretch>
                <a:fillRect/>
              </a:stretch>
            </p:blipFill>
            <p:spPr>
              <a:xfrm>
                <a:off x="5449156" y="2979510"/>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4" name="Section Zoom 43">
                <a:extLst>
                  <a:ext uri="{FF2B5EF4-FFF2-40B4-BE49-F238E27FC236}">
                    <a16:creationId xmlns:a16="http://schemas.microsoft.com/office/drawing/2014/main" id="{80E023C2-F144-7345-44CE-6C730EBE5060}"/>
                  </a:ext>
                </a:extLst>
              </p:cNvPr>
              <p:cNvGraphicFramePr>
                <a:graphicFrameLocks noChangeAspect="1"/>
              </p:cNvGraphicFramePr>
              <p:nvPr>
                <p:extLst>
                  <p:ext uri="{D42A27DB-BD31-4B8C-83A1-F6EECF244321}">
                    <p14:modId xmlns:p14="http://schemas.microsoft.com/office/powerpoint/2010/main" val="2667908773"/>
                  </p:ext>
                </p:extLst>
              </p:nvPr>
            </p:nvGraphicFramePr>
            <p:xfrm>
              <a:off x="7197538" y="3007992"/>
              <a:ext cx="1674366" cy="941832"/>
            </p:xfrm>
            <a:graphic>
              <a:graphicData uri="http://schemas.microsoft.com/office/powerpoint/2016/sectionzoom">
                <psez:sectionZm>
                  <psez:sectionZmObj sectionId="{6201FAF5-DFE1-4678-ABBF-4157B5C5E880}">
                    <psez:zmPr id="{61341CA2-17E6-46BB-8DA8-D2F98945F105}" transitionDur="1000">
                      <p166:blipFill xmlns:p166="http://schemas.microsoft.com/office/powerpoint/2016/6/main">
                        <a:blip r:embed="rId4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4" name="Section Zoom 43">
                <a:hlinkClick r:id="rId45" action="ppaction://hlinksldjump"/>
                <a:extLst>
                  <a:ext uri="{FF2B5EF4-FFF2-40B4-BE49-F238E27FC236}">
                    <a16:creationId xmlns:a16="http://schemas.microsoft.com/office/drawing/2014/main" id="{80E023C2-F144-7345-44CE-6C730EBE5060}"/>
                  </a:ext>
                </a:extLst>
              </p:cNvPr>
              <p:cNvPicPr>
                <a:picLocks noGrp="1" noRot="1" noChangeAspect="1" noMove="1" noResize="1" noEditPoints="1" noAdjustHandles="1" noChangeArrowheads="1" noChangeShapeType="1"/>
              </p:cNvPicPr>
              <p:nvPr/>
            </p:nvPicPr>
            <p:blipFill>
              <a:blip r:embed="rId46"/>
              <a:stretch>
                <a:fillRect/>
              </a:stretch>
            </p:blipFill>
            <p:spPr>
              <a:xfrm>
                <a:off x="7197538" y="300799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6" name="Section Zoom 45">
                <a:extLst>
                  <a:ext uri="{FF2B5EF4-FFF2-40B4-BE49-F238E27FC236}">
                    <a16:creationId xmlns:a16="http://schemas.microsoft.com/office/drawing/2014/main" id="{E559165A-D64D-5503-0140-9A775D75370A}"/>
                  </a:ext>
                </a:extLst>
              </p:cNvPr>
              <p:cNvGraphicFramePr>
                <a:graphicFrameLocks noChangeAspect="1"/>
              </p:cNvGraphicFramePr>
              <p:nvPr>
                <p:extLst>
                  <p:ext uri="{D42A27DB-BD31-4B8C-83A1-F6EECF244321}">
                    <p14:modId xmlns:p14="http://schemas.microsoft.com/office/powerpoint/2010/main" val="1720472846"/>
                  </p:ext>
                </p:extLst>
              </p:nvPr>
            </p:nvGraphicFramePr>
            <p:xfrm>
              <a:off x="204011" y="3921342"/>
              <a:ext cx="1674366" cy="941832"/>
            </p:xfrm>
            <a:graphic>
              <a:graphicData uri="http://schemas.microsoft.com/office/powerpoint/2016/sectionzoom">
                <psez:sectionZm>
                  <psez:sectionZmObj sectionId="{AB43C8E4-1D15-4B60-AB15-234204BA1052}">
                    <psez:zmPr id="{0E5BBC3E-1DD4-4925-B561-8A2F2DDDE90B}" transitionDur="1000">
                      <p166:blipFill xmlns:p166="http://schemas.microsoft.com/office/powerpoint/2016/6/main">
                        <a:blip r:embed="rId4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6" name="Section Zoom 45">
                <a:hlinkClick r:id="rId48" action="ppaction://hlinksldjump"/>
                <a:extLst>
                  <a:ext uri="{FF2B5EF4-FFF2-40B4-BE49-F238E27FC236}">
                    <a16:creationId xmlns:a16="http://schemas.microsoft.com/office/drawing/2014/main" id="{E559165A-D64D-5503-0140-9A775D75370A}"/>
                  </a:ext>
                </a:extLst>
              </p:cNvPr>
              <p:cNvPicPr>
                <a:picLocks noGrp="1" noRot="1" noChangeAspect="1" noMove="1" noResize="1" noEditPoints="1" noAdjustHandles="1" noChangeArrowheads="1" noChangeShapeType="1"/>
              </p:cNvPicPr>
              <p:nvPr/>
            </p:nvPicPr>
            <p:blipFill>
              <a:blip r:embed="rId49"/>
              <a:stretch>
                <a:fillRect/>
              </a:stretch>
            </p:blipFill>
            <p:spPr>
              <a:xfrm>
                <a:off x="204011" y="3921342"/>
                <a:ext cx="1674366" cy="941832"/>
              </a:xfrm>
              <a:prstGeom prst="rect">
                <a:avLst/>
              </a:prstGeom>
              <a:ln w="3175">
                <a:solidFill>
                  <a:prstClr val="ltGray"/>
                </a:solidFill>
              </a:ln>
            </p:spPr>
          </p:pic>
        </mc:Fallback>
      </mc:AlternateContent>
    </p:spTree>
    <p:extLst>
      <p:ext uri="{BB962C8B-B14F-4D97-AF65-F5344CB8AC3E}">
        <p14:creationId xmlns:p14="http://schemas.microsoft.com/office/powerpoint/2010/main" val="320621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Cash Management Checking Enrollment – Personal Information</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4" y="939800"/>
            <a:ext cx="3618966" cy="3654827"/>
          </a:xfrm>
        </p:spPr>
        <p:txBody>
          <a:bodyPr/>
          <a:lstStyle/>
          <a:p>
            <a:r>
              <a:rPr lang="en-US" dirty="0">
                <a:solidFill>
                  <a:schemeClr val="accent6"/>
                </a:solidFill>
              </a:rPr>
              <a:t>If the end investor chooses to open a Cash Management Checking account, the enrollment flow only requires that they provide their occupation</a:t>
            </a:r>
          </a:p>
          <a:p>
            <a:pPr lvl="1"/>
            <a:r>
              <a:rPr lang="en-US" dirty="0">
                <a:solidFill>
                  <a:schemeClr val="accent6"/>
                </a:solidFill>
              </a:rPr>
              <a:t>The rest of their personal information will be prepopulated</a:t>
            </a:r>
          </a:p>
        </p:txBody>
      </p:sp>
      <p:sp>
        <p:nvSpPr>
          <p:cNvPr id="10" name="Oval 9">
            <a:extLst>
              <a:ext uri="{FF2B5EF4-FFF2-40B4-BE49-F238E27FC236}">
                <a16:creationId xmlns:a16="http://schemas.microsoft.com/office/drawing/2014/main" id="{B6F88021-1975-EC74-A79D-AE18915F10F6}"/>
              </a:ext>
            </a:extLst>
          </p:cNvPr>
          <p:cNvSpPr/>
          <p:nvPr/>
        </p:nvSpPr>
        <p:spPr>
          <a:xfrm>
            <a:off x="1729990" y="179488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2" name="Picture 11">
            <a:extLst>
              <a:ext uri="{FF2B5EF4-FFF2-40B4-BE49-F238E27FC236}">
                <a16:creationId xmlns:a16="http://schemas.microsoft.com/office/drawing/2014/main" id="{9DBC6B4C-A6C9-1EAB-87C5-D71DA43AD1FC}"/>
              </a:ext>
            </a:extLst>
          </p:cNvPr>
          <p:cNvPicPr>
            <a:picLocks noChangeAspect="1"/>
          </p:cNvPicPr>
          <p:nvPr/>
        </p:nvPicPr>
        <p:blipFill>
          <a:blip r:embed="rId2"/>
          <a:srcRect/>
          <a:stretch/>
        </p:blipFill>
        <p:spPr>
          <a:xfrm>
            <a:off x="4138735" y="480909"/>
            <a:ext cx="3793145" cy="4485015"/>
          </a:xfrm>
          <a:prstGeom prst="rect">
            <a:avLst/>
          </a:prstGeom>
          <a:solidFill>
            <a:schemeClr val="accent6"/>
          </a:solidFill>
          <a:ln w="9525">
            <a:solidFill>
              <a:schemeClr val="accent6"/>
            </a:solidFill>
          </a:ln>
        </p:spPr>
      </p:pic>
      <p:sp>
        <p:nvSpPr>
          <p:cNvPr id="13" name="Oval 12">
            <a:extLst>
              <a:ext uri="{FF2B5EF4-FFF2-40B4-BE49-F238E27FC236}">
                <a16:creationId xmlns:a16="http://schemas.microsoft.com/office/drawing/2014/main" id="{AD270837-F8E0-8C93-C02B-324FFD3A32E5}"/>
              </a:ext>
            </a:extLst>
          </p:cNvPr>
          <p:cNvSpPr/>
          <p:nvPr/>
        </p:nvSpPr>
        <p:spPr>
          <a:xfrm>
            <a:off x="5032773" y="251144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13255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1BDD-3700-1F57-0F39-4D65CD3FF7E3}"/>
              </a:ext>
            </a:extLst>
          </p:cNvPr>
          <p:cNvSpPr>
            <a:spLocks noGrp="1"/>
          </p:cNvSpPr>
          <p:nvPr>
            <p:ph type="title"/>
          </p:nvPr>
        </p:nvSpPr>
        <p:spPr/>
        <p:txBody>
          <a:bodyPr/>
          <a:lstStyle/>
          <a:p>
            <a:r>
              <a:rPr lang="en-US" dirty="0">
                <a:solidFill>
                  <a:schemeClr val="accent6"/>
                </a:solidFill>
              </a:rPr>
              <a:t>Cash Management Checking Enrollment –</a:t>
            </a:r>
            <a:br>
              <a:rPr lang="en-US" dirty="0">
                <a:solidFill>
                  <a:schemeClr val="accent6"/>
                </a:solidFill>
              </a:rPr>
            </a:br>
            <a:r>
              <a:rPr lang="en-US" dirty="0">
                <a:solidFill>
                  <a:schemeClr val="accent6"/>
                </a:solidFill>
              </a:rPr>
              <a:t>Review &amp; Submit</a:t>
            </a:r>
          </a:p>
        </p:txBody>
      </p:sp>
      <p:sp>
        <p:nvSpPr>
          <p:cNvPr id="3" name="Text Placeholder 2">
            <a:extLst>
              <a:ext uri="{FF2B5EF4-FFF2-40B4-BE49-F238E27FC236}">
                <a16:creationId xmlns:a16="http://schemas.microsoft.com/office/drawing/2014/main" id="{865CD042-1528-42D9-D07C-F38122CB916A}"/>
              </a:ext>
            </a:extLst>
          </p:cNvPr>
          <p:cNvSpPr>
            <a:spLocks noGrp="1"/>
          </p:cNvSpPr>
          <p:nvPr>
            <p:ph type="body" sz="quarter" idx="12"/>
          </p:nvPr>
        </p:nvSpPr>
        <p:spPr>
          <a:xfrm>
            <a:off x="305784" y="923790"/>
            <a:ext cx="3997276" cy="3641585"/>
          </a:xfrm>
        </p:spPr>
        <p:txBody>
          <a:bodyPr/>
          <a:lstStyle/>
          <a:p>
            <a:r>
              <a:rPr lang="en-US" dirty="0">
                <a:solidFill>
                  <a:schemeClr val="accent6"/>
                </a:solidFill>
              </a:rPr>
              <a:t>Once the occupation field is provided and the investor saves and continues, they can review their information</a:t>
            </a:r>
          </a:p>
          <a:p>
            <a:r>
              <a:rPr lang="en-US" dirty="0">
                <a:solidFill>
                  <a:schemeClr val="accent6"/>
                </a:solidFill>
              </a:rPr>
              <a:t>Investors must read and accept all disclosures before submitting their application</a:t>
            </a:r>
          </a:p>
          <a:p>
            <a:pPr lvl="1"/>
            <a:r>
              <a:rPr lang="en-US" dirty="0">
                <a:solidFill>
                  <a:schemeClr val="accent6"/>
                </a:solidFill>
              </a:rPr>
              <a:t>Clients will be able to opt in for an Overdraft Line of Credit for their account</a:t>
            </a:r>
          </a:p>
        </p:txBody>
      </p:sp>
      <p:pic>
        <p:nvPicPr>
          <p:cNvPr id="6" name="Picture 5">
            <a:extLst>
              <a:ext uri="{FF2B5EF4-FFF2-40B4-BE49-F238E27FC236}">
                <a16:creationId xmlns:a16="http://schemas.microsoft.com/office/drawing/2014/main" id="{FBB3D668-29FF-B834-8518-972A2E70551D}"/>
              </a:ext>
            </a:extLst>
          </p:cNvPr>
          <p:cNvPicPr>
            <a:picLocks noChangeAspect="1"/>
          </p:cNvPicPr>
          <p:nvPr/>
        </p:nvPicPr>
        <p:blipFill>
          <a:blip r:embed="rId2"/>
          <a:srcRect/>
          <a:stretch/>
        </p:blipFill>
        <p:spPr>
          <a:xfrm>
            <a:off x="4572000" y="586216"/>
            <a:ext cx="3341635" cy="4457514"/>
          </a:xfrm>
          <a:prstGeom prst="rect">
            <a:avLst/>
          </a:prstGeom>
          <a:ln>
            <a:solidFill>
              <a:schemeClr val="accent6"/>
            </a:solidFill>
          </a:ln>
        </p:spPr>
      </p:pic>
    </p:spTree>
    <p:extLst>
      <p:ext uri="{BB962C8B-B14F-4D97-AF65-F5344CB8AC3E}">
        <p14:creationId xmlns:p14="http://schemas.microsoft.com/office/powerpoint/2010/main" val="289774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0288-7A81-40AE-6D63-804EC3CD4506}"/>
              </a:ext>
            </a:extLst>
          </p:cNvPr>
          <p:cNvSpPr>
            <a:spLocks noGrp="1"/>
          </p:cNvSpPr>
          <p:nvPr>
            <p:ph type="title"/>
          </p:nvPr>
        </p:nvSpPr>
        <p:spPr/>
        <p:txBody>
          <a:bodyPr/>
          <a:lstStyle/>
          <a:p>
            <a:r>
              <a:rPr lang="en-US" dirty="0">
                <a:solidFill>
                  <a:schemeClr val="accent6"/>
                </a:solidFill>
              </a:rPr>
              <a:t>Cash Management Checking Enrollment –</a:t>
            </a:r>
            <a:br>
              <a:rPr lang="en-US" dirty="0">
                <a:solidFill>
                  <a:schemeClr val="accent6"/>
                </a:solidFill>
              </a:rPr>
            </a:br>
            <a:r>
              <a:rPr lang="en-US" dirty="0">
                <a:solidFill>
                  <a:schemeClr val="accent6"/>
                </a:solidFill>
              </a:rPr>
              <a:t>Decision Screen</a:t>
            </a:r>
          </a:p>
        </p:txBody>
      </p:sp>
      <p:sp>
        <p:nvSpPr>
          <p:cNvPr id="3" name="Text Placeholder 2">
            <a:extLst>
              <a:ext uri="{FF2B5EF4-FFF2-40B4-BE49-F238E27FC236}">
                <a16:creationId xmlns:a16="http://schemas.microsoft.com/office/drawing/2014/main" id="{B797282F-6057-2DD8-D598-CD5257BB354A}"/>
              </a:ext>
            </a:extLst>
          </p:cNvPr>
          <p:cNvSpPr>
            <a:spLocks noGrp="1"/>
          </p:cNvSpPr>
          <p:nvPr>
            <p:ph type="body" sz="quarter" idx="12"/>
          </p:nvPr>
        </p:nvSpPr>
        <p:spPr>
          <a:xfrm>
            <a:off x="343433" y="791348"/>
            <a:ext cx="8441475" cy="3850348"/>
          </a:xfrm>
        </p:spPr>
        <p:txBody>
          <a:bodyPr/>
          <a:lstStyle/>
          <a:p>
            <a:r>
              <a:rPr lang="en-US" dirty="0">
                <a:solidFill>
                  <a:schemeClr val="accent6"/>
                </a:solidFill>
              </a:rPr>
              <a:t>End investors will get a decision screen with their new account information</a:t>
            </a:r>
          </a:p>
          <a:p>
            <a:pPr lvl="1"/>
            <a:r>
              <a:rPr lang="en-US" dirty="0">
                <a:solidFill>
                  <a:schemeClr val="accent6"/>
                </a:solidFill>
              </a:rPr>
              <a:t>If approved, they will be able to fund their account</a:t>
            </a:r>
          </a:p>
        </p:txBody>
      </p:sp>
      <p:pic>
        <p:nvPicPr>
          <p:cNvPr id="7" name="Picture 6">
            <a:extLst>
              <a:ext uri="{FF2B5EF4-FFF2-40B4-BE49-F238E27FC236}">
                <a16:creationId xmlns:a16="http://schemas.microsoft.com/office/drawing/2014/main" id="{F5B76BEA-94D4-4E9E-E11E-EE62FB21FAAC}"/>
              </a:ext>
            </a:extLst>
          </p:cNvPr>
          <p:cNvPicPr>
            <a:picLocks noChangeAspect="1"/>
          </p:cNvPicPr>
          <p:nvPr/>
        </p:nvPicPr>
        <p:blipFill>
          <a:blip r:embed="rId2"/>
          <a:srcRect/>
          <a:stretch/>
        </p:blipFill>
        <p:spPr>
          <a:xfrm>
            <a:off x="2027137" y="1377076"/>
            <a:ext cx="5074065" cy="3614075"/>
          </a:xfrm>
          <a:prstGeom prst="rect">
            <a:avLst/>
          </a:prstGeom>
          <a:ln>
            <a:solidFill>
              <a:schemeClr val="accent6"/>
            </a:solidFill>
          </a:ln>
        </p:spPr>
      </p:pic>
    </p:spTree>
    <p:extLst>
      <p:ext uri="{BB962C8B-B14F-4D97-AF65-F5344CB8AC3E}">
        <p14:creationId xmlns:p14="http://schemas.microsoft.com/office/powerpoint/2010/main" val="266326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a:xfrm>
            <a:off x="343439" y="99770"/>
            <a:ext cx="6566125" cy="791770"/>
          </a:xfrm>
        </p:spPr>
        <p:txBody>
          <a:bodyPr/>
          <a:lstStyle/>
          <a:p>
            <a:r>
              <a:rPr lang="en-US" dirty="0">
                <a:solidFill>
                  <a:schemeClr val="accent6"/>
                </a:solidFill>
              </a:rPr>
              <a:t>Cash Management Checking Enrollment</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previously indicated that they wanted a Cash Management Checking account, we will display a modal for them to accept the terms of their account over their dashboard</a:t>
            </a:r>
          </a:p>
          <a:p>
            <a:r>
              <a:rPr lang="en-US" dirty="0">
                <a:solidFill>
                  <a:schemeClr val="accent6"/>
                </a:solidFill>
              </a:rPr>
              <a:t>They will also be able to opt into an Overdraft Line of Credit for their account if they elect to.</a:t>
            </a:r>
          </a:p>
        </p:txBody>
      </p:sp>
      <p:sp>
        <p:nvSpPr>
          <p:cNvPr id="10" name="TextBox 9">
            <a:extLst>
              <a:ext uri="{FF2B5EF4-FFF2-40B4-BE49-F238E27FC236}">
                <a16:creationId xmlns:a16="http://schemas.microsoft.com/office/drawing/2014/main" id="{CC7EDF20-8BD5-2F6F-2E95-69CD7D30C3A8}"/>
              </a:ext>
            </a:extLst>
          </p:cNvPr>
          <p:cNvSpPr txBox="1"/>
          <p:nvPr/>
        </p:nvSpPr>
        <p:spPr>
          <a:xfrm>
            <a:off x="2286000" y="2387937"/>
            <a:ext cx="4572000" cy="369332"/>
          </a:xfrm>
          <a:prstGeom prst="rect">
            <a:avLst/>
          </a:prstGeom>
          <a:noFill/>
        </p:spPr>
        <p:txBody>
          <a:bodyPr wrap="square">
            <a:spAutoFit/>
          </a:bodyPr>
          <a:lstStyle/>
          <a:p>
            <a:endParaRPr lang="en-US" dirty="0"/>
          </a:p>
        </p:txBody>
      </p:sp>
      <p:pic>
        <p:nvPicPr>
          <p:cNvPr id="12" name="Picture 11">
            <a:extLst>
              <a:ext uri="{FF2B5EF4-FFF2-40B4-BE49-F238E27FC236}">
                <a16:creationId xmlns:a16="http://schemas.microsoft.com/office/drawing/2014/main" id="{3842323A-904C-915E-6450-00D3A208BDF0}"/>
              </a:ext>
            </a:extLst>
          </p:cNvPr>
          <p:cNvPicPr>
            <a:picLocks noChangeAspect="1"/>
          </p:cNvPicPr>
          <p:nvPr/>
        </p:nvPicPr>
        <p:blipFill>
          <a:blip r:embed="rId2"/>
          <a:srcRect/>
          <a:stretch/>
        </p:blipFill>
        <p:spPr>
          <a:xfrm>
            <a:off x="613412" y="2125283"/>
            <a:ext cx="3345176" cy="2444551"/>
          </a:xfrm>
          <a:prstGeom prst="rect">
            <a:avLst/>
          </a:prstGeom>
          <a:ln>
            <a:solidFill>
              <a:schemeClr val="accent6"/>
            </a:solidFill>
          </a:ln>
        </p:spPr>
      </p:pic>
      <p:cxnSp>
        <p:nvCxnSpPr>
          <p:cNvPr id="6" name="Straight Arrow Connector 5">
            <a:extLst>
              <a:ext uri="{FF2B5EF4-FFF2-40B4-BE49-F238E27FC236}">
                <a16:creationId xmlns:a16="http://schemas.microsoft.com/office/drawing/2014/main" id="{85ADE830-9768-146F-0B77-C05670E5B477}"/>
              </a:ext>
            </a:extLst>
          </p:cNvPr>
          <p:cNvCxnSpPr>
            <a:cxnSpLocks/>
          </p:cNvCxnSpPr>
          <p:nvPr/>
        </p:nvCxnSpPr>
        <p:spPr>
          <a:xfrm>
            <a:off x="4163389" y="3456040"/>
            <a:ext cx="60339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DEEA6F1-E7DC-ADA5-C29D-B83CE3549EE2}"/>
              </a:ext>
            </a:extLst>
          </p:cNvPr>
          <p:cNvSpPr/>
          <p:nvPr/>
        </p:nvSpPr>
        <p:spPr>
          <a:xfrm>
            <a:off x="1622544" y="4241991"/>
            <a:ext cx="1313161" cy="3693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1" name="Picture 10" descr="A screenshot of a computer&#10;&#10;Description automatically generated">
            <a:extLst>
              <a:ext uri="{FF2B5EF4-FFF2-40B4-BE49-F238E27FC236}">
                <a16:creationId xmlns:a16="http://schemas.microsoft.com/office/drawing/2014/main" id="{1FCF8F24-A5DF-78AB-F2B1-CAC85B8D3069}"/>
              </a:ext>
            </a:extLst>
          </p:cNvPr>
          <p:cNvPicPr>
            <a:picLocks noChangeAspect="1"/>
          </p:cNvPicPr>
          <p:nvPr/>
        </p:nvPicPr>
        <p:blipFill>
          <a:blip r:embed="rId3"/>
          <a:stretch>
            <a:fillRect/>
          </a:stretch>
        </p:blipFill>
        <p:spPr>
          <a:xfrm>
            <a:off x="4853032" y="2125277"/>
            <a:ext cx="3345176" cy="2444552"/>
          </a:xfrm>
          <a:prstGeom prst="rect">
            <a:avLst/>
          </a:prstGeom>
          <a:ln>
            <a:solidFill>
              <a:schemeClr val="accent6"/>
            </a:solidFill>
          </a:ln>
        </p:spPr>
      </p:pic>
      <p:sp>
        <p:nvSpPr>
          <p:cNvPr id="13" name="Rectangle 12">
            <a:extLst>
              <a:ext uri="{FF2B5EF4-FFF2-40B4-BE49-F238E27FC236}">
                <a16:creationId xmlns:a16="http://schemas.microsoft.com/office/drawing/2014/main" id="{4F17BD13-0353-1FAD-E430-2584E8CFA110}"/>
              </a:ext>
            </a:extLst>
          </p:cNvPr>
          <p:cNvSpPr/>
          <p:nvPr/>
        </p:nvSpPr>
        <p:spPr>
          <a:xfrm>
            <a:off x="7341764" y="2764144"/>
            <a:ext cx="248443" cy="1922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4" name="Rectangle 13">
            <a:extLst>
              <a:ext uri="{FF2B5EF4-FFF2-40B4-BE49-F238E27FC236}">
                <a16:creationId xmlns:a16="http://schemas.microsoft.com/office/drawing/2014/main" id="{A39B9831-448B-6181-9186-1FF0E91448C7}"/>
              </a:ext>
            </a:extLst>
          </p:cNvPr>
          <p:cNvSpPr/>
          <p:nvPr/>
        </p:nvSpPr>
        <p:spPr>
          <a:xfrm>
            <a:off x="7338632" y="3318808"/>
            <a:ext cx="248443" cy="1922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5" name="Rectangle 14">
            <a:extLst>
              <a:ext uri="{FF2B5EF4-FFF2-40B4-BE49-F238E27FC236}">
                <a16:creationId xmlns:a16="http://schemas.microsoft.com/office/drawing/2014/main" id="{AB2B9718-D730-4AAB-850F-8B7C86D9DD72}"/>
              </a:ext>
            </a:extLst>
          </p:cNvPr>
          <p:cNvSpPr/>
          <p:nvPr/>
        </p:nvSpPr>
        <p:spPr>
          <a:xfrm>
            <a:off x="5572855" y="4295498"/>
            <a:ext cx="738568" cy="23613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6" name="Rectangle 15">
            <a:extLst>
              <a:ext uri="{FF2B5EF4-FFF2-40B4-BE49-F238E27FC236}">
                <a16:creationId xmlns:a16="http://schemas.microsoft.com/office/drawing/2014/main" id="{32CE3E14-9EFD-E4B2-AF92-E65D9A9153FD}"/>
              </a:ext>
            </a:extLst>
          </p:cNvPr>
          <p:cNvSpPr/>
          <p:nvPr/>
        </p:nvSpPr>
        <p:spPr>
          <a:xfrm>
            <a:off x="6782888" y="4295498"/>
            <a:ext cx="738568" cy="23613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sp>
        <p:nvSpPr>
          <p:cNvPr id="17" name="TextBox 16">
            <a:extLst>
              <a:ext uri="{FF2B5EF4-FFF2-40B4-BE49-F238E27FC236}">
                <a16:creationId xmlns:a16="http://schemas.microsoft.com/office/drawing/2014/main" id="{BFB7F51A-0DF9-7019-DADF-10C4B311EEB1}"/>
              </a:ext>
            </a:extLst>
          </p:cNvPr>
          <p:cNvSpPr txBox="1"/>
          <p:nvPr/>
        </p:nvSpPr>
        <p:spPr>
          <a:xfrm>
            <a:off x="6385375" y="4290452"/>
            <a:ext cx="317716" cy="246221"/>
          </a:xfrm>
          <a:prstGeom prst="rect">
            <a:avLst/>
          </a:prstGeom>
          <a:noFill/>
        </p:spPr>
        <p:txBody>
          <a:bodyPr wrap="none" rtlCol="0">
            <a:spAutoFit/>
          </a:bodyPr>
          <a:lstStyle/>
          <a:p>
            <a:r>
              <a:rPr lang="en-US" sz="1000" dirty="0">
                <a:solidFill>
                  <a:srgbClr val="FF0000"/>
                </a:solidFill>
              </a:rPr>
              <a:t>or</a:t>
            </a:r>
          </a:p>
        </p:txBody>
      </p:sp>
    </p:spTree>
    <p:extLst>
      <p:ext uri="{BB962C8B-B14F-4D97-AF65-F5344CB8AC3E}">
        <p14:creationId xmlns:p14="http://schemas.microsoft.com/office/powerpoint/2010/main" val="40053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a:xfrm>
            <a:off x="343439" y="99770"/>
            <a:ext cx="6566125" cy="791770"/>
          </a:xfrm>
        </p:spPr>
        <p:txBody>
          <a:bodyPr/>
          <a:lstStyle/>
          <a:p>
            <a:r>
              <a:rPr lang="en-US" dirty="0">
                <a:solidFill>
                  <a:schemeClr val="accent6"/>
                </a:solidFill>
              </a:rPr>
              <a:t>Cash Management Checking Enrollment – Opted into Overdraft Line of Credit</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elected to open an Overdraft Line of Credit for their account, they will be prompted to review and confirm the disclosures before submitting. </a:t>
            </a:r>
          </a:p>
        </p:txBody>
      </p:sp>
      <p:sp>
        <p:nvSpPr>
          <p:cNvPr id="10" name="TextBox 9">
            <a:extLst>
              <a:ext uri="{FF2B5EF4-FFF2-40B4-BE49-F238E27FC236}">
                <a16:creationId xmlns:a16="http://schemas.microsoft.com/office/drawing/2014/main" id="{CC7EDF20-8BD5-2F6F-2E95-69CD7D30C3A8}"/>
              </a:ext>
            </a:extLst>
          </p:cNvPr>
          <p:cNvSpPr txBox="1"/>
          <p:nvPr/>
        </p:nvSpPr>
        <p:spPr>
          <a:xfrm>
            <a:off x="2286000" y="2387937"/>
            <a:ext cx="4572000" cy="369332"/>
          </a:xfrm>
          <a:prstGeom prst="rect">
            <a:avLst/>
          </a:prstGeom>
          <a:noFill/>
        </p:spPr>
        <p:txBody>
          <a:bodyPr wrap="square">
            <a:spAutoFit/>
          </a:bodyPr>
          <a:lstStyle/>
          <a:p>
            <a:endParaRPr lang="en-US" dirty="0"/>
          </a:p>
        </p:txBody>
      </p:sp>
      <p:pic>
        <p:nvPicPr>
          <p:cNvPr id="9" name="Picture 8" descr="A screenshot of a computer&#10;&#10;Description automatically generated">
            <a:extLst>
              <a:ext uri="{FF2B5EF4-FFF2-40B4-BE49-F238E27FC236}">
                <a16:creationId xmlns:a16="http://schemas.microsoft.com/office/drawing/2014/main" id="{EA80FA58-1786-C81C-5938-95E2899609A8}"/>
              </a:ext>
            </a:extLst>
          </p:cNvPr>
          <p:cNvPicPr>
            <a:picLocks noChangeAspect="1"/>
          </p:cNvPicPr>
          <p:nvPr/>
        </p:nvPicPr>
        <p:blipFill>
          <a:blip r:embed="rId2"/>
          <a:stretch>
            <a:fillRect/>
          </a:stretch>
        </p:blipFill>
        <p:spPr>
          <a:xfrm>
            <a:off x="392701" y="1794853"/>
            <a:ext cx="3086462" cy="2255491"/>
          </a:xfrm>
          <a:prstGeom prst="rect">
            <a:avLst/>
          </a:prstGeom>
          <a:ln>
            <a:solidFill>
              <a:schemeClr val="accent6"/>
            </a:solidFill>
          </a:ln>
        </p:spPr>
      </p:pic>
      <p:pic>
        <p:nvPicPr>
          <p:cNvPr id="13" name="Picture 12" descr="A screenshot of a account&#10;&#10;Description automatically generated">
            <a:extLst>
              <a:ext uri="{FF2B5EF4-FFF2-40B4-BE49-F238E27FC236}">
                <a16:creationId xmlns:a16="http://schemas.microsoft.com/office/drawing/2014/main" id="{AFDF8BBD-03B9-C316-42D8-66CA331C913A}"/>
              </a:ext>
            </a:extLst>
          </p:cNvPr>
          <p:cNvPicPr>
            <a:picLocks noChangeAspect="1"/>
          </p:cNvPicPr>
          <p:nvPr/>
        </p:nvPicPr>
        <p:blipFill>
          <a:blip r:embed="rId3"/>
          <a:stretch>
            <a:fillRect/>
          </a:stretch>
        </p:blipFill>
        <p:spPr>
          <a:xfrm>
            <a:off x="6777998" y="1758142"/>
            <a:ext cx="2022563" cy="1998253"/>
          </a:xfrm>
          <a:prstGeom prst="rect">
            <a:avLst/>
          </a:prstGeom>
          <a:ln>
            <a:solidFill>
              <a:schemeClr val="accent6"/>
            </a:solidFill>
          </a:ln>
        </p:spPr>
      </p:pic>
      <p:pic>
        <p:nvPicPr>
          <p:cNvPr id="15" name="Picture 14" descr="A screenshot of a application&#10;&#10;Description automatically generated">
            <a:extLst>
              <a:ext uri="{FF2B5EF4-FFF2-40B4-BE49-F238E27FC236}">
                <a16:creationId xmlns:a16="http://schemas.microsoft.com/office/drawing/2014/main" id="{C1CCCAED-D124-952B-F256-C2584E9B84CE}"/>
              </a:ext>
            </a:extLst>
          </p:cNvPr>
          <p:cNvPicPr>
            <a:picLocks noChangeAspect="1"/>
          </p:cNvPicPr>
          <p:nvPr/>
        </p:nvPicPr>
        <p:blipFill>
          <a:blip r:embed="rId4"/>
          <a:stretch>
            <a:fillRect/>
          </a:stretch>
        </p:blipFill>
        <p:spPr>
          <a:xfrm>
            <a:off x="4199483" y="1786924"/>
            <a:ext cx="2093103" cy="2002536"/>
          </a:xfrm>
          <a:prstGeom prst="rect">
            <a:avLst/>
          </a:prstGeom>
          <a:ln>
            <a:solidFill>
              <a:schemeClr val="accent6"/>
            </a:solidFill>
          </a:ln>
        </p:spPr>
      </p:pic>
      <p:sp>
        <p:nvSpPr>
          <p:cNvPr id="16" name="TextBox 15">
            <a:extLst>
              <a:ext uri="{FF2B5EF4-FFF2-40B4-BE49-F238E27FC236}">
                <a16:creationId xmlns:a16="http://schemas.microsoft.com/office/drawing/2014/main" id="{7B8398A8-18F9-175E-E35E-8775D78A6ABB}"/>
              </a:ext>
            </a:extLst>
          </p:cNvPr>
          <p:cNvSpPr txBox="1"/>
          <p:nvPr/>
        </p:nvSpPr>
        <p:spPr>
          <a:xfrm>
            <a:off x="4127364" y="3835832"/>
            <a:ext cx="2237339" cy="400110"/>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Screen if their application is not approved right away.</a:t>
            </a:r>
          </a:p>
        </p:txBody>
      </p:sp>
      <p:sp>
        <p:nvSpPr>
          <p:cNvPr id="17" name="TextBox 16">
            <a:extLst>
              <a:ext uri="{FF2B5EF4-FFF2-40B4-BE49-F238E27FC236}">
                <a16:creationId xmlns:a16="http://schemas.microsoft.com/office/drawing/2014/main" id="{5E503F1B-73AB-BE58-A091-D15D79D4F4E1}"/>
              </a:ext>
            </a:extLst>
          </p:cNvPr>
          <p:cNvSpPr txBox="1"/>
          <p:nvPr/>
        </p:nvSpPr>
        <p:spPr>
          <a:xfrm>
            <a:off x="6670609" y="3835832"/>
            <a:ext cx="2237339"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Screen if their application is approved.</a:t>
            </a:r>
          </a:p>
        </p:txBody>
      </p:sp>
    </p:spTree>
    <p:extLst>
      <p:ext uri="{BB962C8B-B14F-4D97-AF65-F5344CB8AC3E}">
        <p14:creationId xmlns:p14="http://schemas.microsoft.com/office/powerpoint/2010/main" val="268446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a:xfrm>
            <a:off x="343439" y="99770"/>
            <a:ext cx="6566125" cy="791770"/>
          </a:xfrm>
        </p:spPr>
        <p:txBody>
          <a:bodyPr/>
          <a:lstStyle/>
          <a:p>
            <a:r>
              <a:rPr lang="en-US" dirty="0">
                <a:solidFill>
                  <a:schemeClr val="accent6"/>
                </a:solidFill>
              </a:rPr>
              <a:t>Cash Management Checking Enrollment – Opted out of Overdraft Line of Credit</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elected to not open an Overdraft Line of Credit for their account, this is what they will see.</a:t>
            </a:r>
          </a:p>
        </p:txBody>
      </p:sp>
      <p:pic>
        <p:nvPicPr>
          <p:cNvPr id="9" name="Picture 8">
            <a:extLst>
              <a:ext uri="{FF2B5EF4-FFF2-40B4-BE49-F238E27FC236}">
                <a16:creationId xmlns:a16="http://schemas.microsoft.com/office/drawing/2014/main" id="{EA80FA58-1786-C81C-5938-95E2899609A8}"/>
              </a:ext>
            </a:extLst>
          </p:cNvPr>
          <p:cNvPicPr>
            <a:picLocks noChangeAspect="1"/>
          </p:cNvPicPr>
          <p:nvPr/>
        </p:nvPicPr>
        <p:blipFill>
          <a:blip r:embed="rId2"/>
          <a:srcRect/>
          <a:stretch/>
        </p:blipFill>
        <p:spPr>
          <a:xfrm>
            <a:off x="2352227" y="1341091"/>
            <a:ext cx="3704814" cy="3544510"/>
          </a:xfrm>
          <a:prstGeom prst="rect">
            <a:avLst/>
          </a:prstGeom>
          <a:ln>
            <a:solidFill>
              <a:schemeClr val="accent6"/>
            </a:solidFill>
          </a:ln>
        </p:spPr>
      </p:pic>
    </p:spTree>
    <p:extLst>
      <p:ext uri="{BB962C8B-B14F-4D97-AF65-F5344CB8AC3E}">
        <p14:creationId xmlns:p14="http://schemas.microsoft.com/office/powerpoint/2010/main" val="268270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BB99A-C0BE-87D5-0D32-C909B023F22F}"/>
              </a:ext>
            </a:extLst>
          </p:cNvPr>
          <p:cNvSpPr>
            <a:spLocks noGrp="1"/>
          </p:cNvSpPr>
          <p:nvPr>
            <p:ph type="body" sz="quarter" idx="10"/>
          </p:nvPr>
        </p:nvSpPr>
        <p:spPr/>
        <p:txBody>
          <a:bodyPr/>
          <a:lstStyle/>
          <a:p>
            <a:r>
              <a:rPr lang="en-US"/>
              <a:t>Dashboard/Home</a:t>
            </a:r>
          </a:p>
        </p:txBody>
      </p:sp>
    </p:spTree>
    <p:extLst>
      <p:ext uri="{BB962C8B-B14F-4D97-AF65-F5344CB8AC3E}">
        <p14:creationId xmlns:p14="http://schemas.microsoft.com/office/powerpoint/2010/main" val="2979645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0EDE-23B9-F1CF-1EAF-4B57C62AA36F}"/>
              </a:ext>
            </a:extLst>
          </p:cNvPr>
          <p:cNvSpPr>
            <a:spLocks noGrp="1"/>
          </p:cNvSpPr>
          <p:nvPr>
            <p:ph type="title"/>
          </p:nvPr>
        </p:nvSpPr>
        <p:spPr/>
        <p:txBody>
          <a:bodyPr/>
          <a:lstStyle/>
          <a:p>
            <a:r>
              <a:rPr lang="en-US" dirty="0">
                <a:solidFill>
                  <a:schemeClr val="accent6"/>
                </a:solidFill>
              </a:rPr>
              <a:t>Dashboard/Home</a:t>
            </a:r>
          </a:p>
        </p:txBody>
      </p:sp>
      <p:sp>
        <p:nvSpPr>
          <p:cNvPr id="3" name="Text Placeholder 2">
            <a:extLst>
              <a:ext uri="{FF2B5EF4-FFF2-40B4-BE49-F238E27FC236}">
                <a16:creationId xmlns:a16="http://schemas.microsoft.com/office/drawing/2014/main" id="{F7535325-5810-55F9-C1EE-670526A72280}"/>
              </a:ext>
            </a:extLst>
          </p:cNvPr>
          <p:cNvSpPr>
            <a:spLocks noGrp="1"/>
          </p:cNvSpPr>
          <p:nvPr>
            <p:ph type="body" sz="quarter" idx="12"/>
          </p:nvPr>
        </p:nvSpPr>
        <p:spPr>
          <a:xfrm>
            <a:off x="343434" y="980646"/>
            <a:ext cx="3179488" cy="3683290"/>
          </a:xfrm>
        </p:spPr>
        <p:txBody>
          <a:bodyPr/>
          <a:lstStyle/>
          <a:p>
            <a:r>
              <a:rPr lang="en-US" b="1" dirty="0">
                <a:solidFill>
                  <a:schemeClr val="accent6"/>
                </a:solidFill>
              </a:rPr>
              <a:t>Goal: </a:t>
            </a:r>
            <a:r>
              <a:rPr lang="en-US" dirty="0">
                <a:solidFill>
                  <a:schemeClr val="accent6"/>
                </a:solidFill>
              </a:rPr>
              <a:t>Provide</a:t>
            </a:r>
            <a:r>
              <a:rPr lang="en-US" b="1" dirty="0">
                <a:solidFill>
                  <a:schemeClr val="accent6"/>
                </a:solidFill>
              </a:rPr>
              <a:t> </a:t>
            </a:r>
            <a:r>
              <a:rPr lang="en-US" dirty="0">
                <a:solidFill>
                  <a:schemeClr val="accent6"/>
                </a:solidFill>
              </a:rPr>
              <a:t>end investors with an overview of their accounts and quick actions</a:t>
            </a:r>
          </a:p>
          <a:p>
            <a:r>
              <a:rPr lang="en-US" dirty="0">
                <a:solidFill>
                  <a:schemeClr val="accent6"/>
                </a:solidFill>
              </a:rPr>
              <a:t>End investors will be provided with the following:</a:t>
            </a:r>
          </a:p>
          <a:p>
            <a:pPr lvl="1"/>
            <a:r>
              <a:rPr lang="en-US" dirty="0">
                <a:solidFill>
                  <a:schemeClr val="accent6"/>
                </a:solidFill>
              </a:rPr>
              <a:t>Snapshot across all accounts</a:t>
            </a:r>
          </a:p>
          <a:p>
            <a:pPr lvl="1"/>
            <a:r>
              <a:rPr lang="en-US" dirty="0">
                <a:solidFill>
                  <a:schemeClr val="accent6"/>
                </a:solidFill>
              </a:rPr>
              <a:t>Access to quick actions/ next best action</a:t>
            </a:r>
          </a:p>
          <a:p>
            <a:pPr lvl="1"/>
            <a:r>
              <a:rPr lang="en-US" dirty="0">
                <a:solidFill>
                  <a:schemeClr val="accent6"/>
                </a:solidFill>
              </a:rPr>
              <a:t>Marketing offers</a:t>
            </a:r>
          </a:p>
          <a:p>
            <a:r>
              <a:rPr lang="en-US" dirty="0">
                <a:solidFill>
                  <a:schemeClr val="accent6"/>
                </a:solidFill>
              </a:rPr>
              <a:t>When the end investor lands on their dashboard/home page for the first time, they will be given a tour of key functionalities</a:t>
            </a:r>
          </a:p>
          <a:p>
            <a:pPr marL="0" indent="0">
              <a:buNone/>
            </a:pPr>
            <a:endParaRPr lang="en-US" dirty="0"/>
          </a:p>
        </p:txBody>
      </p:sp>
      <p:pic>
        <p:nvPicPr>
          <p:cNvPr id="11" name="Picture 10">
            <a:extLst>
              <a:ext uri="{FF2B5EF4-FFF2-40B4-BE49-F238E27FC236}">
                <a16:creationId xmlns:a16="http://schemas.microsoft.com/office/drawing/2014/main" id="{87FAB2C1-ABF4-1620-7914-62FDB5CA77F2}"/>
              </a:ext>
            </a:extLst>
          </p:cNvPr>
          <p:cNvPicPr>
            <a:picLocks noChangeAspect="1"/>
          </p:cNvPicPr>
          <p:nvPr/>
        </p:nvPicPr>
        <p:blipFill>
          <a:blip r:embed="rId2"/>
          <a:stretch>
            <a:fillRect/>
          </a:stretch>
        </p:blipFill>
        <p:spPr>
          <a:xfrm>
            <a:off x="3473302" y="1315866"/>
            <a:ext cx="3921566" cy="2846988"/>
          </a:xfrm>
          <a:prstGeom prst="rect">
            <a:avLst/>
          </a:prstGeom>
          <a:ln>
            <a:solidFill>
              <a:schemeClr val="accent6"/>
            </a:solidFill>
          </a:ln>
        </p:spPr>
      </p:pic>
      <p:pic>
        <p:nvPicPr>
          <p:cNvPr id="4" name="Picture 3">
            <a:extLst>
              <a:ext uri="{FF2B5EF4-FFF2-40B4-BE49-F238E27FC236}">
                <a16:creationId xmlns:a16="http://schemas.microsoft.com/office/drawing/2014/main" id="{ADEB2902-1E04-AA32-412D-8E35F3A2F52F}"/>
              </a:ext>
            </a:extLst>
          </p:cNvPr>
          <p:cNvPicPr>
            <a:picLocks noChangeAspect="1"/>
          </p:cNvPicPr>
          <p:nvPr/>
        </p:nvPicPr>
        <p:blipFill rotWithShape="1">
          <a:blip r:embed="rId3"/>
          <a:srcRect b="47189"/>
          <a:stretch/>
        </p:blipFill>
        <p:spPr>
          <a:xfrm>
            <a:off x="7394868" y="1035424"/>
            <a:ext cx="1585316" cy="3188105"/>
          </a:xfrm>
          <a:prstGeom prst="rect">
            <a:avLst/>
          </a:prstGeom>
          <a:ln>
            <a:solidFill>
              <a:schemeClr val="accent6"/>
            </a:solidFill>
          </a:ln>
        </p:spPr>
      </p:pic>
    </p:spTree>
    <p:extLst>
      <p:ext uri="{BB962C8B-B14F-4D97-AF65-F5344CB8AC3E}">
        <p14:creationId xmlns:p14="http://schemas.microsoft.com/office/powerpoint/2010/main" val="418155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a:t>All Accounts/Vertical Pages</a:t>
            </a:r>
            <a:br>
              <a:rPr lang="en-US"/>
            </a:br>
            <a:endParaRPr lang="en-US"/>
          </a:p>
        </p:txBody>
      </p:sp>
    </p:spTree>
    <p:extLst>
      <p:ext uri="{BB962C8B-B14F-4D97-AF65-F5344CB8AC3E}">
        <p14:creationId xmlns:p14="http://schemas.microsoft.com/office/powerpoint/2010/main" val="78122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All Accounts/Vertical Pages</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view their accounts on the “All Accounts” page (web) or the Bank/Borrow/ Invest verticals (app)</a:t>
            </a:r>
          </a:p>
          <a:p>
            <a:r>
              <a:rPr lang="en-US" dirty="0">
                <a:solidFill>
                  <a:schemeClr val="accent6"/>
                </a:solidFill>
              </a:rPr>
              <a:t>End investors can see their accounts categorized by account type </a:t>
            </a:r>
          </a:p>
          <a:p>
            <a:pPr lvl="1"/>
            <a:r>
              <a:rPr lang="en-US" dirty="0">
                <a:solidFill>
                  <a:schemeClr val="accent6"/>
                </a:solidFill>
              </a:rPr>
              <a:t>Can see the total value</a:t>
            </a:r>
          </a:p>
          <a:p>
            <a:pPr lvl="1"/>
            <a:r>
              <a:rPr lang="en-US" dirty="0">
                <a:solidFill>
                  <a:schemeClr val="accent6"/>
                </a:solidFill>
              </a:rPr>
              <a:t>Can navigate to the product details page</a:t>
            </a:r>
          </a:p>
          <a:p>
            <a:r>
              <a:rPr lang="en-US" dirty="0">
                <a:solidFill>
                  <a:schemeClr val="accent6"/>
                </a:solidFill>
              </a:rPr>
              <a:t>RIA accounts are specifically found under the Investment section (web) and Invest vertical (app)</a:t>
            </a:r>
          </a:p>
        </p:txBody>
      </p:sp>
      <p:pic>
        <p:nvPicPr>
          <p:cNvPr id="6" name="Picture 5">
            <a:extLst>
              <a:ext uri="{FF2B5EF4-FFF2-40B4-BE49-F238E27FC236}">
                <a16:creationId xmlns:a16="http://schemas.microsoft.com/office/drawing/2014/main" id="{9EB20F73-C4A2-29FE-FB80-8DE92BDF8A5F}"/>
              </a:ext>
            </a:extLst>
          </p:cNvPr>
          <p:cNvPicPr>
            <a:picLocks noChangeAspect="1"/>
          </p:cNvPicPr>
          <p:nvPr/>
        </p:nvPicPr>
        <p:blipFill>
          <a:blip r:embed="rId2"/>
          <a:srcRect/>
          <a:stretch/>
        </p:blipFill>
        <p:spPr>
          <a:xfrm>
            <a:off x="3575182" y="1104083"/>
            <a:ext cx="3825297" cy="3020391"/>
          </a:xfrm>
          <a:prstGeom prst="rect">
            <a:avLst/>
          </a:prstGeom>
          <a:ln>
            <a:solidFill>
              <a:schemeClr val="accent6"/>
            </a:solidFill>
          </a:ln>
        </p:spPr>
      </p:pic>
      <p:pic>
        <p:nvPicPr>
          <p:cNvPr id="9" name="Picture 8">
            <a:extLst>
              <a:ext uri="{FF2B5EF4-FFF2-40B4-BE49-F238E27FC236}">
                <a16:creationId xmlns:a16="http://schemas.microsoft.com/office/drawing/2014/main" id="{EF37327C-F439-5804-765A-8EAF9B4D1AD7}"/>
              </a:ext>
            </a:extLst>
          </p:cNvPr>
          <p:cNvPicPr>
            <a:picLocks noChangeAspect="1"/>
          </p:cNvPicPr>
          <p:nvPr/>
        </p:nvPicPr>
        <p:blipFill rotWithShape="1">
          <a:blip r:embed="rId3"/>
          <a:srcRect t="-1" b="52994"/>
          <a:stretch/>
        </p:blipFill>
        <p:spPr>
          <a:xfrm>
            <a:off x="7297187" y="753661"/>
            <a:ext cx="1202839" cy="2221454"/>
          </a:xfrm>
          <a:prstGeom prst="rect">
            <a:avLst/>
          </a:prstGeom>
          <a:ln>
            <a:solidFill>
              <a:schemeClr val="accent6"/>
            </a:solidFill>
          </a:ln>
        </p:spPr>
      </p:pic>
    </p:spTree>
    <p:extLst>
      <p:ext uri="{BB962C8B-B14F-4D97-AF65-F5344CB8AC3E}">
        <p14:creationId xmlns:p14="http://schemas.microsoft.com/office/powerpoint/2010/main" val="257460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7D579-06ED-A06C-2141-F6BF9F94ABE3}"/>
              </a:ext>
            </a:extLst>
          </p:cNvPr>
          <p:cNvSpPr>
            <a:spLocks noGrp="1"/>
          </p:cNvSpPr>
          <p:nvPr>
            <p:ph type="body" sz="quarter" idx="10"/>
          </p:nvPr>
        </p:nvSpPr>
        <p:spPr/>
        <p:txBody>
          <a:bodyPr lIns="91440" tIns="45720" rIns="91440" bIns="45720" anchor="t"/>
          <a:lstStyle/>
          <a:p>
            <a:r>
              <a:rPr lang="en-US" sz="3700" dirty="0">
                <a:latin typeface="Verdana"/>
                <a:ea typeface="Verdana"/>
              </a:rPr>
              <a:t>Registration</a:t>
            </a:r>
            <a:endParaRPr lang="en-US" dirty="0"/>
          </a:p>
        </p:txBody>
      </p:sp>
    </p:spTree>
    <p:extLst>
      <p:ext uri="{BB962C8B-B14F-4D97-AF65-F5344CB8AC3E}">
        <p14:creationId xmlns:p14="http://schemas.microsoft.com/office/powerpoint/2010/main" val="328154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dirty="0"/>
              <a:t>Overdraft Line of Credit</a:t>
            </a:r>
            <a:br>
              <a:rPr lang="en-US" dirty="0"/>
            </a:br>
            <a:endParaRPr lang="en-US" dirty="0"/>
          </a:p>
        </p:txBody>
      </p:sp>
    </p:spTree>
    <p:extLst>
      <p:ext uri="{BB962C8B-B14F-4D97-AF65-F5344CB8AC3E}">
        <p14:creationId xmlns:p14="http://schemas.microsoft.com/office/powerpoint/2010/main" val="161095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Overdraft Line of Credit</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opt into an Overdraft Line of Credit for their Cash Management Checking Accounts</a:t>
            </a:r>
          </a:p>
          <a:p>
            <a:r>
              <a:rPr lang="en-US" dirty="0">
                <a:solidFill>
                  <a:schemeClr val="accent6"/>
                </a:solidFill>
              </a:rPr>
              <a:t>This can be done through the Cash Management Checking account details page or an in-app marketing tile or desktop banner, if they elected to not add it when opening Cash Management Checking account.</a:t>
            </a:r>
          </a:p>
        </p:txBody>
      </p:sp>
      <p:pic>
        <p:nvPicPr>
          <p:cNvPr id="6" name="Picture 5" descr="A screenshot of a computer&#10;&#10;Description automatically generated">
            <a:extLst>
              <a:ext uri="{FF2B5EF4-FFF2-40B4-BE49-F238E27FC236}">
                <a16:creationId xmlns:a16="http://schemas.microsoft.com/office/drawing/2014/main" id="{2C5A6599-7B1B-C3B0-8773-747D4427372B}"/>
              </a:ext>
            </a:extLst>
          </p:cNvPr>
          <p:cNvPicPr>
            <a:picLocks noChangeAspect="1"/>
          </p:cNvPicPr>
          <p:nvPr/>
        </p:nvPicPr>
        <p:blipFill>
          <a:blip r:embed="rId2"/>
          <a:stretch>
            <a:fillRect/>
          </a:stretch>
        </p:blipFill>
        <p:spPr>
          <a:xfrm>
            <a:off x="3560725" y="672164"/>
            <a:ext cx="3608911" cy="2849536"/>
          </a:xfrm>
          <a:prstGeom prst="rect">
            <a:avLst/>
          </a:prstGeom>
          <a:ln>
            <a:solidFill>
              <a:schemeClr val="accent6"/>
            </a:solidFill>
          </a:ln>
        </p:spPr>
      </p:pic>
      <p:sp>
        <p:nvSpPr>
          <p:cNvPr id="7" name="Rectangle 6">
            <a:extLst>
              <a:ext uri="{FF2B5EF4-FFF2-40B4-BE49-F238E27FC236}">
                <a16:creationId xmlns:a16="http://schemas.microsoft.com/office/drawing/2014/main" id="{BD49DD7A-0487-86C7-56C4-6013B9450B6E}"/>
              </a:ext>
            </a:extLst>
          </p:cNvPr>
          <p:cNvSpPr/>
          <p:nvPr/>
        </p:nvSpPr>
        <p:spPr>
          <a:xfrm>
            <a:off x="4255741" y="1760048"/>
            <a:ext cx="632517" cy="233756"/>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ln w="12700">
                <a:solidFill>
                  <a:srgbClr val="FF0000"/>
                </a:solidFill>
              </a:ln>
              <a:solidFill>
                <a:schemeClr val="accent1"/>
              </a:solidFill>
            </a:endParaRPr>
          </a:p>
        </p:txBody>
      </p:sp>
      <p:pic>
        <p:nvPicPr>
          <p:cNvPr id="9" name="Picture 8" descr="A phone with a screen showing a pie chart&#10;&#10;Description automatically generated">
            <a:extLst>
              <a:ext uri="{FF2B5EF4-FFF2-40B4-BE49-F238E27FC236}">
                <a16:creationId xmlns:a16="http://schemas.microsoft.com/office/drawing/2014/main" id="{BFA0010E-B3F3-B0FD-8C8B-BF73797E155F}"/>
              </a:ext>
            </a:extLst>
          </p:cNvPr>
          <p:cNvPicPr>
            <a:picLocks noChangeAspect="1"/>
          </p:cNvPicPr>
          <p:nvPr/>
        </p:nvPicPr>
        <p:blipFill>
          <a:blip r:embed="rId3"/>
          <a:stretch>
            <a:fillRect/>
          </a:stretch>
        </p:blipFill>
        <p:spPr>
          <a:xfrm>
            <a:off x="6997948" y="2593106"/>
            <a:ext cx="1802620" cy="2381442"/>
          </a:xfrm>
          <a:prstGeom prst="rect">
            <a:avLst/>
          </a:prstGeom>
          <a:ln>
            <a:solidFill>
              <a:schemeClr val="accent6"/>
            </a:solidFill>
          </a:ln>
        </p:spPr>
      </p:pic>
      <p:sp>
        <p:nvSpPr>
          <p:cNvPr id="10" name="Rectangle 9">
            <a:extLst>
              <a:ext uri="{FF2B5EF4-FFF2-40B4-BE49-F238E27FC236}">
                <a16:creationId xmlns:a16="http://schemas.microsoft.com/office/drawing/2014/main" id="{93DE0CE5-FF45-B839-F461-23C0D1914B02}"/>
              </a:ext>
            </a:extLst>
          </p:cNvPr>
          <p:cNvSpPr/>
          <p:nvPr/>
        </p:nvSpPr>
        <p:spPr>
          <a:xfrm>
            <a:off x="7508850" y="4496373"/>
            <a:ext cx="906379" cy="35751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ln w="12700">
                <a:solidFill>
                  <a:srgbClr val="FF0000"/>
                </a:solidFill>
              </a:ln>
              <a:solidFill>
                <a:schemeClr val="accent1"/>
              </a:solidFill>
            </a:endParaRPr>
          </a:p>
        </p:txBody>
      </p:sp>
    </p:spTree>
    <p:extLst>
      <p:ext uri="{BB962C8B-B14F-4D97-AF65-F5344CB8AC3E}">
        <p14:creationId xmlns:p14="http://schemas.microsoft.com/office/powerpoint/2010/main" val="997462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F14C6-7F51-7A2D-3945-B344E4E309A9}"/>
              </a:ext>
            </a:extLst>
          </p:cNvPr>
          <p:cNvSpPr>
            <a:spLocks noGrp="1"/>
          </p:cNvSpPr>
          <p:nvPr>
            <p:ph type="body" sz="quarter" idx="10"/>
          </p:nvPr>
        </p:nvSpPr>
        <p:spPr/>
        <p:txBody>
          <a:bodyPr lIns="91440" tIns="45720" rIns="91440" bIns="45720" anchor="t"/>
          <a:lstStyle/>
          <a:p>
            <a:r>
              <a:rPr lang="en-US" sz="3700">
                <a:latin typeface="Verdana"/>
                <a:ea typeface="Verdana"/>
              </a:rPr>
              <a:t>RIA Product Details Page</a:t>
            </a:r>
          </a:p>
        </p:txBody>
      </p:sp>
    </p:spTree>
    <p:extLst>
      <p:ext uri="{BB962C8B-B14F-4D97-AF65-F5344CB8AC3E}">
        <p14:creationId xmlns:p14="http://schemas.microsoft.com/office/powerpoint/2010/main" val="246707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Product Details Page (PDP)</a:t>
            </a:r>
            <a:br>
              <a:rPr lang="en-US" sz="2100"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141767" y="891539"/>
            <a:ext cx="2629786" cy="3956125"/>
          </a:xfrm>
        </p:spPr>
        <p:txBody>
          <a:bodyPr/>
          <a:lstStyle/>
          <a:p>
            <a:r>
              <a:rPr lang="en-US" b="1" dirty="0">
                <a:solidFill>
                  <a:schemeClr val="accent6"/>
                </a:solidFill>
              </a:rPr>
              <a:t>Goal: </a:t>
            </a:r>
            <a:r>
              <a:rPr lang="en-US" dirty="0">
                <a:solidFill>
                  <a:schemeClr val="accent6"/>
                </a:solidFill>
              </a:rPr>
              <a:t>End investors can view information about their RIA account</a:t>
            </a:r>
          </a:p>
          <a:p>
            <a:r>
              <a:rPr lang="en-US" dirty="0">
                <a:solidFill>
                  <a:schemeClr val="accent6"/>
                </a:solidFill>
              </a:rPr>
              <a:t>Information includes:</a:t>
            </a:r>
          </a:p>
          <a:p>
            <a:pPr lvl="1"/>
            <a:r>
              <a:rPr lang="en-US" dirty="0">
                <a:solidFill>
                  <a:schemeClr val="accent6"/>
                </a:solidFill>
              </a:rPr>
              <a:t>Total value with graph</a:t>
            </a:r>
          </a:p>
          <a:p>
            <a:pPr lvl="1"/>
            <a:r>
              <a:rPr lang="en-US" dirty="0">
                <a:solidFill>
                  <a:schemeClr val="accent6"/>
                </a:solidFill>
              </a:rPr>
              <a:t>Cash available</a:t>
            </a:r>
          </a:p>
          <a:p>
            <a:pPr lvl="1"/>
            <a:r>
              <a:rPr lang="en-US" dirty="0">
                <a:solidFill>
                  <a:schemeClr val="accent6"/>
                </a:solidFill>
              </a:rPr>
              <a:t>Models and Holdings information</a:t>
            </a:r>
          </a:p>
          <a:p>
            <a:pPr lvl="1"/>
            <a:r>
              <a:rPr lang="en-US" dirty="0">
                <a:solidFill>
                  <a:schemeClr val="accent6"/>
                </a:solidFill>
              </a:rPr>
              <a:t>Activity (transactions, orders, and scheduled)</a:t>
            </a:r>
          </a:p>
          <a:p>
            <a:pPr lvl="1"/>
            <a:r>
              <a:rPr lang="en-US" dirty="0">
                <a:solidFill>
                  <a:schemeClr val="accent6"/>
                </a:solidFill>
              </a:rPr>
              <a:t>Statements and Documents</a:t>
            </a:r>
          </a:p>
          <a:p>
            <a:pPr lvl="1"/>
            <a:r>
              <a:rPr lang="en-US" dirty="0">
                <a:solidFill>
                  <a:schemeClr val="accent6"/>
                </a:solidFill>
              </a:rPr>
              <a:t>Account Details</a:t>
            </a:r>
          </a:p>
        </p:txBody>
      </p:sp>
      <p:pic>
        <p:nvPicPr>
          <p:cNvPr id="6" name="Picture 5">
            <a:extLst>
              <a:ext uri="{FF2B5EF4-FFF2-40B4-BE49-F238E27FC236}">
                <a16:creationId xmlns:a16="http://schemas.microsoft.com/office/drawing/2014/main" id="{A2A03949-95D5-40DB-0A32-B8F6050F294B}"/>
              </a:ext>
            </a:extLst>
          </p:cNvPr>
          <p:cNvPicPr>
            <a:picLocks noChangeAspect="1"/>
          </p:cNvPicPr>
          <p:nvPr/>
        </p:nvPicPr>
        <p:blipFill>
          <a:blip r:embed="rId2"/>
          <a:stretch>
            <a:fillRect/>
          </a:stretch>
        </p:blipFill>
        <p:spPr>
          <a:xfrm>
            <a:off x="2704989" y="891540"/>
            <a:ext cx="3829367" cy="3875728"/>
          </a:xfrm>
          <a:prstGeom prst="rect">
            <a:avLst/>
          </a:prstGeom>
          <a:ln>
            <a:solidFill>
              <a:schemeClr val="accent6"/>
            </a:solidFill>
          </a:ln>
        </p:spPr>
      </p:pic>
      <p:pic>
        <p:nvPicPr>
          <p:cNvPr id="10" name="Picture 9">
            <a:extLst>
              <a:ext uri="{FF2B5EF4-FFF2-40B4-BE49-F238E27FC236}">
                <a16:creationId xmlns:a16="http://schemas.microsoft.com/office/drawing/2014/main" id="{936EFD19-C864-7BE7-57FA-AD7EE41CD45D}"/>
              </a:ext>
            </a:extLst>
          </p:cNvPr>
          <p:cNvPicPr>
            <a:picLocks noChangeAspect="1"/>
          </p:cNvPicPr>
          <p:nvPr/>
        </p:nvPicPr>
        <p:blipFill>
          <a:blip r:embed="rId3"/>
          <a:stretch>
            <a:fillRect/>
          </a:stretch>
        </p:blipFill>
        <p:spPr>
          <a:xfrm>
            <a:off x="7793042" y="891540"/>
            <a:ext cx="1209191" cy="3875728"/>
          </a:xfrm>
          <a:prstGeom prst="rect">
            <a:avLst/>
          </a:prstGeom>
          <a:ln>
            <a:solidFill>
              <a:schemeClr val="accent6"/>
            </a:solidFill>
          </a:ln>
        </p:spPr>
      </p:pic>
      <p:pic>
        <p:nvPicPr>
          <p:cNvPr id="12" name="Picture 11">
            <a:extLst>
              <a:ext uri="{FF2B5EF4-FFF2-40B4-BE49-F238E27FC236}">
                <a16:creationId xmlns:a16="http://schemas.microsoft.com/office/drawing/2014/main" id="{FC721934-7D9C-EB9A-3452-2D2D83AEE8FA}"/>
              </a:ext>
            </a:extLst>
          </p:cNvPr>
          <p:cNvPicPr>
            <a:picLocks noChangeAspect="1"/>
          </p:cNvPicPr>
          <p:nvPr/>
        </p:nvPicPr>
        <p:blipFill>
          <a:blip r:embed="rId4"/>
          <a:stretch>
            <a:fillRect/>
          </a:stretch>
        </p:blipFill>
        <p:spPr>
          <a:xfrm>
            <a:off x="6588448" y="891540"/>
            <a:ext cx="1190816" cy="3875728"/>
          </a:xfrm>
          <a:prstGeom prst="rect">
            <a:avLst/>
          </a:prstGeom>
          <a:ln>
            <a:solidFill>
              <a:schemeClr val="accent6"/>
            </a:solidFill>
          </a:ln>
        </p:spPr>
      </p:pic>
    </p:spTree>
    <p:extLst>
      <p:ext uri="{BB962C8B-B14F-4D97-AF65-F5344CB8AC3E}">
        <p14:creationId xmlns:p14="http://schemas.microsoft.com/office/powerpoint/2010/main" val="3401964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a:lstStyle/>
          <a:p>
            <a:r>
              <a:rPr lang="en-US" dirty="0">
                <a:solidFill>
                  <a:schemeClr val="accent6"/>
                </a:solidFill>
              </a:rPr>
              <a:t>RIA PDP – Total Value &amp; Cash</a:t>
            </a:r>
            <a:br>
              <a:rPr lang="en-US"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343433" y="844550"/>
            <a:ext cx="2971267" cy="3750077"/>
          </a:xfrm>
        </p:spPr>
        <p:txBody>
          <a:bodyPr/>
          <a:lstStyle/>
          <a:p>
            <a:r>
              <a:rPr lang="en-US" dirty="0">
                <a:solidFill>
                  <a:schemeClr val="accent6"/>
                </a:solidFill>
              </a:rPr>
              <a:t>Total value with graph</a:t>
            </a:r>
          </a:p>
          <a:p>
            <a:pPr lvl="1"/>
            <a:r>
              <a:rPr lang="en-US" dirty="0">
                <a:solidFill>
                  <a:schemeClr val="accent6"/>
                </a:solidFill>
              </a:rPr>
              <a:t>End investors can see their accounts</a:t>
            </a:r>
          </a:p>
          <a:p>
            <a:pPr lvl="2"/>
            <a:r>
              <a:rPr lang="en-US" dirty="0">
                <a:solidFill>
                  <a:schemeClr val="accent6"/>
                </a:solidFill>
              </a:rPr>
              <a:t>Total value (current portfolio balance)</a:t>
            </a:r>
          </a:p>
          <a:p>
            <a:pPr lvl="2"/>
            <a:r>
              <a:rPr lang="en-US" dirty="0">
                <a:solidFill>
                  <a:schemeClr val="accent6"/>
                </a:solidFill>
              </a:rPr>
              <a:t>Percentage and volume change over time</a:t>
            </a:r>
          </a:p>
          <a:p>
            <a:pPr lvl="1"/>
            <a:r>
              <a:rPr lang="en-US" dirty="0">
                <a:solidFill>
                  <a:schemeClr val="accent6"/>
                </a:solidFill>
              </a:rPr>
              <a:t>End investors can toggle between different timeframes to see how their portfolio value has changed</a:t>
            </a:r>
          </a:p>
          <a:p>
            <a:r>
              <a:rPr lang="en-US" dirty="0">
                <a:solidFill>
                  <a:schemeClr val="accent6"/>
                </a:solidFill>
              </a:rPr>
              <a:t>Cash</a:t>
            </a:r>
          </a:p>
          <a:p>
            <a:pPr lvl="1"/>
            <a:r>
              <a:rPr lang="en-US" dirty="0">
                <a:solidFill>
                  <a:schemeClr val="accent6"/>
                </a:solidFill>
              </a:rPr>
              <a:t>End investors can see how much cash is available to withdraw from their account </a:t>
            </a:r>
          </a:p>
          <a:p>
            <a:pPr lvl="1"/>
            <a:r>
              <a:rPr lang="en-US" dirty="0">
                <a:solidFill>
                  <a:schemeClr val="accent6"/>
                </a:solidFill>
              </a:rPr>
              <a:t>Quick access to the Move Money page</a:t>
            </a:r>
          </a:p>
        </p:txBody>
      </p:sp>
      <p:pic>
        <p:nvPicPr>
          <p:cNvPr id="14" name="Picture 13">
            <a:extLst>
              <a:ext uri="{FF2B5EF4-FFF2-40B4-BE49-F238E27FC236}">
                <a16:creationId xmlns:a16="http://schemas.microsoft.com/office/drawing/2014/main" id="{89A1D614-1DF2-B668-E6B1-DD69DC4EBA63}"/>
              </a:ext>
            </a:extLst>
          </p:cNvPr>
          <p:cNvPicPr>
            <a:picLocks noChangeAspect="1"/>
          </p:cNvPicPr>
          <p:nvPr/>
        </p:nvPicPr>
        <p:blipFill rotWithShape="1">
          <a:blip r:embed="rId2"/>
          <a:srcRect r="29538" b="23807"/>
          <a:stretch/>
        </p:blipFill>
        <p:spPr>
          <a:xfrm>
            <a:off x="4967398" y="844550"/>
            <a:ext cx="3971703" cy="3434710"/>
          </a:xfrm>
          <a:prstGeom prst="rect">
            <a:avLst/>
          </a:prstGeom>
          <a:ln>
            <a:solidFill>
              <a:schemeClr val="accent6"/>
            </a:solidFill>
          </a:ln>
        </p:spPr>
      </p:pic>
      <p:pic>
        <p:nvPicPr>
          <p:cNvPr id="16" name="Picture 15">
            <a:extLst>
              <a:ext uri="{FF2B5EF4-FFF2-40B4-BE49-F238E27FC236}">
                <a16:creationId xmlns:a16="http://schemas.microsoft.com/office/drawing/2014/main" id="{88688971-25A0-54CC-6C3C-727176AB05BA}"/>
              </a:ext>
            </a:extLst>
          </p:cNvPr>
          <p:cNvPicPr>
            <a:picLocks noChangeAspect="1"/>
          </p:cNvPicPr>
          <p:nvPr/>
        </p:nvPicPr>
        <p:blipFill>
          <a:blip r:embed="rId3"/>
          <a:stretch>
            <a:fillRect/>
          </a:stretch>
        </p:blipFill>
        <p:spPr>
          <a:xfrm>
            <a:off x="3260274" y="844550"/>
            <a:ext cx="1678810" cy="3434710"/>
          </a:xfrm>
          <a:prstGeom prst="rect">
            <a:avLst/>
          </a:prstGeom>
          <a:ln>
            <a:solidFill>
              <a:schemeClr val="accent6"/>
            </a:solidFill>
          </a:ln>
        </p:spPr>
      </p:pic>
    </p:spTree>
    <p:extLst>
      <p:ext uri="{BB962C8B-B14F-4D97-AF65-F5344CB8AC3E}">
        <p14:creationId xmlns:p14="http://schemas.microsoft.com/office/powerpoint/2010/main" val="2059311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70D0-C1DE-4BAF-A474-12488CFD53CC}"/>
              </a:ext>
            </a:extLst>
          </p:cNvPr>
          <p:cNvSpPr>
            <a:spLocks noGrp="1"/>
          </p:cNvSpPr>
          <p:nvPr>
            <p:ph type="title"/>
          </p:nvPr>
        </p:nvSpPr>
        <p:spPr/>
        <p:txBody>
          <a:bodyPr/>
          <a:lstStyle/>
          <a:p>
            <a:r>
              <a:rPr lang="en-US" dirty="0">
                <a:solidFill>
                  <a:schemeClr val="accent6"/>
                </a:solidFill>
              </a:rPr>
              <a:t>RIA PDP – Models &amp; Holdings</a:t>
            </a:r>
          </a:p>
        </p:txBody>
      </p:sp>
      <p:sp>
        <p:nvSpPr>
          <p:cNvPr id="3" name="Text Placeholder 2">
            <a:extLst>
              <a:ext uri="{FF2B5EF4-FFF2-40B4-BE49-F238E27FC236}">
                <a16:creationId xmlns:a16="http://schemas.microsoft.com/office/drawing/2014/main" id="{6AD65CAB-8CFA-5143-1212-CF525C2682F2}"/>
              </a:ext>
            </a:extLst>
          </p:cNvPr>
          <p:cNvSpPr>
            <a:spLocks noGrp="1"/>
          </p:cNvSpPr>
          <p:nvPr>
            <p:ph type="body" sz="quarter" idx="12"/>
          </p:nvPr>
        </p:nvSpPr>
        <p:spPr>
          <a:xfrm>
            <a:off x="343439" y="891540"/>
            <a:ext cx="4146011" cy="3641585"/>
          </a:xfrm>
        </p:spPr>
        <p:txBody>
          <a:bodyPr/>
          <a:lstStyle/>
          <a:p>
            <a:r>
              <a:rPr lang="en-US" dirty="0">
                <a:solidFill>
                  <a:schemeClr val="accent6"/>
                </a:solidFill>
              </a:rPr>
              <a:t>End investors can view how their active models and holdings are performing</a:t>
            </a:r>
          </a:p>
          <a:p>
            <a:pPr lvl="1"/>
            <a:r>
              <a:rPr lang="en-US" dirty="0">
                <a:solidFill>
                  <a:schemeClr val="accent6"/>
                </a:solidFill>
              </a:rPr>
              <a:t>A model is a predefined collection of holdings owned by the investors with a specific objective</a:t>
            </a:r>
          </a:p>
          <a:p>
            <a:pPr lvl="1"/>
            <a:r>
              <a:rPr lang="en-US" dirty="0">
                <a:solidFill>
                  <a:schemeClr val="accent6"/>
                </a:solidFill>
              </a:rPr>
              <a:t>Holdings refer to the companies that the investor owns shares in</a:t>
            </a:r>
          </a:p>
          <a:p>
            <a:r>
              <a:rPr lang="en-US" dirty="0">
                <a:solidFill>
                  <a:schemeClr val="accent6"/>
                </a:solidFill>
              </a:rPr>
              <a:t>Investors can toggle between the Models    and Holding     tabs to view:</a:t>
            </a:r>
          </a:p>
          <a:p>
            <a:pPr lvl="1"/>
            <a:r>
              <a:rPr lang="en-US" dirty="0">
                <a:solidFill>
                  <a:schemeClr val="accent6"/>
                </a:solidFill>
              </a:rPr>
              <a:t>Current value</a:t>
            </a:r>
          </a:p>
          <a:p>
            <a:pPr lvl="1"/>
            <a:r>
              <a:rPr lang="en-US" dirty="0">
                <a:solidFill>
                  <a:schemeClr val="accent6"/>
                </a:solidFill>
              </a:rPr>
              <a:t>Percentage and volume change over time</a:t>
            </a:r>
          </a:p>
          <a:p>
            <a:pPr lvl="1"/>
            <a:r>
              <a:rPr lang="en-US" dirty="0">
                <a:solidFill>
                  <a:schemeClr val="accent6"/>
                </a:solidFill>
              </a:rPr>
              <a:t>Percentage of entire portfolio (models)</a:t>
            </a:r>
          </a:p>
          <a:p>
            <a:pPr lvl="1"/>
            <a:r>
              <a:rPr lang="en-US" dirty="0">
                <a:solidFill>
                  <a:schemeClr val="accent6"/>
                </a:solidFill>
              </a:rPr>
              <a:t>Number of shares held (holdings)</a:t>
            </a:r>
          </a:p>
        </p:txBody>
      </p:sp>
      <p:sp>
        <p:nvSpPr>
          <p:cNvPr id="10" name="Oval 9">
            <a:extLst>
              <a:ext uri="{FF2B5EF4-FFF2-40B4-BE49-F238E27FC236}">
                <a16:creationId xmlns:a16="http://schemas.microsoft.com/office/drawing/2014/main" id="{CA9BB380-2FA9-CCF2-13C5-985A94237318}"/>
              </a:ext>
            </a:extLst>
          </p:cNvPr>
          <p:cNvSpPr/>
          <p:nvPr/>
        </p:nvSpPr>
        <p:spPr>
          <a:xfrm>
            <a:off x="4283945" y="24789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1" name="Oval 10">
            <a:extLst>
              <a:ext uri="{FF2B5EF4-FFF2-40B4-BE49-F238E27FC236}">
                <a16:creationId xmlns:a16="http://schemas.microsoft.com/office/drawing/2014/main" id="{D2735E99-AFF0-CABE-2C3B-439ED457AF4B}"/>
              </a:ext>
            </a:extLst>
          </p:cNvPr>
          <p:cNvSpPr/>
          <p:nvPr/>
        </p:nvSpPr>
        <p:spPr>
          <a:xfrm>
            <a:off x="1783955" y="268543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4" name="Picture 3">
            <a:extLst>
              <a:ext uri="{FF2B5EF4-FFF2-40B4-BE49-F238E27FC236}">
                <a16:creationId xmlns:a16="http://schemas.microsoft.com/office/drawing/2014/main" id="{91C8C3EF-ECF1-3654-11CC-1FCF2CCA7F86}"/>
              </a:ext>
            </a:extLst>
          </p:cNvPr>
          <p:cNvPicPr>
            <a:picLocks noChangeAspect="1"/>
          </p:cNvPicPr>
          <p:nvPr/>
        </p:nvPicPr>
        <p:blipFill>
          <a:blip r:embed="rId2"/>
          <a:stretch>
            <a:fillRect/>
          </a:stretch>
        </p:blipFill>
        <p:spPr>
          <a:xfrm>
            <a:off x="4771436" y="653539"/>
            <a:ext cx="2090577" cy="4139756"/>
          </a:xfrm>
          <a:prstGeom prst="rect">
            <a:avLst/>
          </a:prstGeom>
          <a:ln>
            <a:solidFill>
              <a:schemeClr val="accent6"/>
            </a:solidFill>
          </a:ln>
        </p:spPr>
      </p:pic>
      <p:pic>
        <p:nvPicPr>
          <p:cNvPr id="5" name="Picture 4">
            <a:extLst>
              <a:ext uri="{FF2B5EF4-FFF2-40B4-BE49-F238E27FC236}">
                <a16:creationId xmlns:a16="http://schemas.microsoft.com/office/drawing/2014/main" id="{4D45E66A-B452-A495-871B-9FDC25C3B23D}"/>
              </a:ext>
            </a:extLst>
          </p:cNvPr>
          <p:cNvPicPr>
            <a:picLocks noChangeAspect="1"/>
          </p:cNvPicPr>
          <p:nvPr/>
        </p:nvPicPr>
        <p:blipFill>
          <a:blip r:embed="rId3"/>
          <a:stretch>
            <a:fillRect/>
          </a:stretch>
        </p:blipFill>
        <p:spPr>
          <a:xfrm>
            <a:off x="6939369" y="653539"/>
            <a:ext cx="1991026" cy="4139756"/>
          </a:xfrm>
          <a:prstGeom prst="rect">
            <a:avLst/>
          </a:prstGeom>
          <a:ln>
            <a:solidFill>
              <a:schemeClr val="accent6"/>
            </a:solidFill>
          </a:ln>
        </p:spPr>
      </p:pic>
      <p:sp>
        <p:nvSpPr>
          <p:cNvPr id="7" name="Oval 6">
            <a:extLst>
              <a:ext uri="{FF2B5EF4-FFF2-40B4-BE49-F238E27FC236}">
                <a16:creationId xmlns:a16="http://schemas.microsoft.com/office/drawing/2014/main" id="{5CB1EBF4-8794-C2A3-24E2-780EC1C2245F}"/>
              </a:ext>
            </a:extLst>
          </p:cNvPr>
          <p:cNvSpPr/>
          <p:nvPr/>
        </p:nvSpPr>
        <p:spPr>
          <a:xfrm>
            <a:off x="5616747" y="74127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A8A789D7-6EF7-CF8C-5284-C49B86E62AA4}"/>
              </a:ext>
            </a:extLst>
          </p:cNvPr>
          <p:cNvSpPr/>
          <p:nvPr/>
        </p:nvSpPr>
        <p:spPr>
          <a:xfrm>
            <a:off x="7896786" y="74127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115676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92C-43AE-89EB-3ED4-9A0446ACB39C}"/>
              </a:ext>
            </a:extLst>
          </p:cNvPr>
          <p:cNvSpPr>
            <a:spLocks noGrp="1"/>
          </p:cNvSpPr>
          <p:nvPr>
            <p:ph type="title"/>
          </p:nvPr>
        </p:nvSpPr>
        <p:spPr/>
        <p:txBody>
          <a:bodyPr/>
          <a:lstStyle/>
          <a:p>
            <a:r>
              <a:rPr lang="en-US" dirty="0">
                <a:solidFill>
                  <a:schemeClr val="accent6"/>
                </a:solidFill>
              </a:rPr>
              <a:t>RIA PDP – Statements &amp; Documents, Account Details Quick Link</a:t>
            </a:r>
          </a:p>
        </p:txBody>
      </p:sp>
      <p:sp>
        <p:nvSpPr>
          <p:cNvPr id="3" name="Text Placeholder 2">
            <a:extLst>
              <a:ext uri="{FF2B5EF4-FFF2-40B4-BE49-F238E27FC236}">
                <a16:creationId xmlns:a16="http://schemas.microsoft.com/office/drawing/2014/main" id="{FCBC628E-DA21-4B5A-3133-D38F6C8827DE}"/>
              </a:ext>
            </a:extLst>
          </p:cNvPr>
          <p:cNvSpPr>
            <a:spLocks noGrp="1"/>
          </p:cNvSpPr>
          <p:nvPr>
            <p:ph type="body" sz="quarter" idx="12"/>
          </p:nvPr>
        </p:nvSpPr>
        <p:spPr>
          <a:xfrm>
            <a:off x="343433" y="952500"/>
            <a:ext cx="8441475" cy="3642127"/>
          </a:xfrm>
        </p:spPr>
        <p:txBody>
          <a:bodyPr/>
          <a:lstStyle/>
          <a:p>
            <a:r>
              <a:rPr lang="en-US" dirty="0">
                <a:solidFill>
                  <a:schemeClr val="accent6"/>
                </a:solidFill>
              </a:rPr>
              <a:t>Statements &amp; Documents</a:t>
            </a:r>
          </a:p>
          <a:p>
            <a:pPr lvl="1"/>
            <a:r>
              <a:rPr lang="en-US" dirty="0">
                <a:solidFill>
                  <a:schemeClr val="accent6"/>
                </a:solidFill>
              </a:rPr>
              <a:t>End investors will see their account’s most recent statements and documents to download</a:t>
            </a:r>
          </a:p>
          <a:p>
            <a:pPr lvl="1"/>
            <a:r>
              <a:rPr lang="en-US" dirty="0">
                <a:solidFill>
                  <a:schemeClr val="accent6"/>
                </a:solidFill>
              </a:rPr>
              <a:t>Can navigate to the View All Statements and Documents page to view all historical statements and documents</a:t>
            </a:r>
          </a:p>
          <a:p>
            <a:r>
              <a:rPr lang="en-US" dirty="0">
                <a:solidFill>
                  <a:schemeClr val="accent6"/>
                </a:solidFill>
              </a:rPr>
              <a:t>Account Details</a:t>
            </a:r>
          </a:p>
          <a:p>
            <a:pPr lvl="1"/>
            <a:r>
              <a:rPr lang="en-US" dirty="0">
                <a:solidFill>
                  <a:schemeClr val="accent6"/>
                </a:solidFill>
              </a:rPr>
              <a:t>Quick access to their Account Details page</a:t>
            </a:r>
          </a:p>
          <a:p>
            <a:endParaRPr lang="en-US" dirty="0"/>
          </a:p>
          <a:p>
            <a:endParaRPr lang="en-US" dirty="0"/>
          </a:p>
        </p:txBody>
      </p:sp>
      <p:pic>
        <p:nvPicPr>
          <p:cNvPr id="6" name="Picture 5">
            <a:extLst>
              <a:ext uri="{FF2B5EF4-FFF2-40B4-BE49-F238E27FC236}">
                <a16:creationId xmlns:a16="http://schemas.microsoft.com/office/drawing/2014/main" id="{FF60A00B-AB95-04CD-2309-9D126CCAF8C8}"/>
              </a:ext>
            </a:extLst>
          </p:cNvPr>
          <p:cNvPicPr>
            <a:picLocks noChangeAspect="1"/>
          </p:cNvPicPr>
          <p:nvPr/>
        </p:nvPicPr>
        <p:blipFill>
          <a:blip r:embed="rId2"/>
          <a:stretch>
            <a:fillRect/>
          </a:stretch>
        </p:blipFill>
        <p:spPr>
          <a:xfrm>
            <a:off x="998197" y="2711807"/>
            <a:ext cx="4764240" cy="1711101"/>
          </a:xfrm>
          <a:prstGeom prst="rect">
            <a:avLst/>
          </a:prstGeom>
          <a:ln>
            <a:solidFill>
              <a:schemeClr val="accent6"/>
            </a:solidFill>
          </a:ln>
        </p:spPr>
      </p:pic>
      <p:pic>
        <p:nvPicPr>
          <p:cNvPr id="8" name="Picture 7">
            <a:extLst>
              <a:ext uri="{FF2B5EF4-FFF2-40B4-BE49-F238E27FC236}">
                <a16:creationId xmlns:a16="http://schemas.microsoft.com/office/drawing/2014/main" id="{6E4B798A-EE45-EA4D-2A52-F46F93F08175}"/>
              </a:ext>
            </a:extLst>
          </p:cNvPr>
          <p:cNvPicPr>
            <a:picLocks noChangeAspect="1"/>
          </p:cNvPicPr>
          <p:nvPr/>
        </p:nvPicPr>
        <p:blipFill>
          <a:blip r:embed="rId3"/>
          <a:stretch>
            <a:fillRect/>
          </a:stretch>
        </p:blipFill>
        <p:spPr>
          <a:xfrm>
            <a:off x="998198" y="4497732"/>
            <a:ext cx="4764239" cy="357878"/>
          </a:xfrm>
          <a:prstGeom prst="rect">
            <a:avLst/>
          </a:prstGeom>
          <a:ln>
            <a:solidFill>
              <a:schemeClr val="accent6"/>
            </a:solidFill>
          </a:ln>
        </p:spPr>
      </p:pic>
      <p:pic>
        <p:nvPicPr>
          <p:cNvPr id="11" name="Picture 10">
            <a:extLst>
              <a:ext uri="{FF2B5EF4-FFF2-40B4-BE49-F238E27FC236}">
                <a16:creationId xmlns:a16="http://schemas.microsoft.com/office/drawing/2014/main" id="{5C4BEA91-EE4C-EF71-69A7-280DA44FD0C9}"/>
              </a:ext>
            </a:extLst>
          </p:cNvPr>
          <p:cNvPicPr>
            <a:picLocks noChangeAspect="1"/>
          </p:cNvPicPr>
          <p:nvPr/>
        </p:nvPicPr>
        <p:blipFill>
          <a:blip r:embed="rId4"/>
          <a:stretch>
            <a:fillRect/>
          </a:stretch>
        </p:blipFill>
        <p:spPr>
          <a:xfrm>
            <a:off x="6046383" y="2222979"/>
            <a:ext cx="1692567" cy="1989417"/>
          </a:xfrm>
          <a:prstGeom prst="rect">
            <a:avLst/>
          </a:prstGeom>
          <a:ln>
            <a:solidFill>
              <a:schemeClr val="accent6"/>
            </a:solidFill>
          </a:ln>
        </p:spPr>
      </p:pic>
      <p:pic>
        <p:nvPicPr>
          <p:cNvPr id="18" name="Picture 17">
            <a:extLst>
              <a:ext uri="{FF2B5EF4-FFF2-40B4-BE49-F238E27FC236}">
                <a16:creationId xmlns:a16="http://schemas.microsoft.com/office/drawing/2014/main" id="{E8450B83-20B2-197C-BDAF-B6BFDD7DD750}"/>
              </a:ext>
            </a:extLst>
          </p:cNvPr>
          <p:cNvPicPr>
            <a:picLocks noChangeAspect="1"/>
          </p:cNvPicPr>
          <p:nvPr/>
        </p:nvPicPr>
        <p:blipFill rotWithShape="1">
          <a:blip r:embed="rId5"/>
          <a:srcRect l="2094" r="2377" b="28351"/>
          <a:stretch/>
        </p:blipFill>
        <p:spPr>
          <a:xfrm>
            <a:off x="6046382" y="4273356"/>
            <a:ext cx="1692568" cy="582254"/>
          </a:xfrm>
          <a:prstGeom prst="rect">
            <a:avLst/>
          </a:prstGeom>
          <a:ln>
            <a:solidFill>
              <a:schemeClr val="accent6"/>
            </a:solidFill>
          </a:ln>
        </p:spPr>
      </p:pic>
      <p:sp>
        <p:nvSpPr>
          <p:cNvPr id="19" name="Oval 18">
            <a:extLst>
              <a:ext uri="{FF2B5EF4-FFF2-40B4-BE49-F238E27FC236}">
                <a16:creationId xmlns:a16="http://schemas.microsoft.com/office/drawing/2014/main" id="{6AE4C6BB-63BA-AC7E-02CE-C1F3544ABC44}"/>
              </a:ext>
            </a:extLst>
          </p:cNvPr>
          <p:cNvSpPr/>
          <p:nvPr/>
        </p:nvSpPr>
        <p:spPr>
          <a:xfrm>
            <a:off x="5444159" y="29117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BB9A9A62-1EDF-33B1-ABB6-C73FEFA831E5}"/>
              </a:ext>
            </a:extLst>
          </p:cNvPr>
          <p:cNvSpPr/>
          <p:nvPr/>
        </p:nvSpPr>
        <p:spPr>
          <a:xfrm>
            <a:off x="7486651" y="26058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21" name="Oval 20">
            <a:extLst>
              <a:ext uri="{FF2B5EF4-FFF2-40B4-BE49-F238E27FC236}">
                <a16:creationId xmlns:a16="http://schemas.microsoft.com/office/drawing/2014/main" id="{343EE611-1F28-70B1-BA54-A4A29F4764C0}"/>
              </a:ext>
            </a:extLst>
          </p:cNvPr>
          <p:cNvSpPr/>
          <p:nvPr/>
        </p:nvSpPr>
        <p:spPr>
          <a:xfrm>
            <a:off x="1896379" y="144151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BB8587DE-4C47-59B4-250B-CE74020E3198}"/>
              </a:ext>
            </a:extLst>
          </p:cNvPr>
          <p:cNvSpPr/>
          <p:nvPr/>
        </p:nvSpPr>
        <p:spPr>
          <a:xfrm>
            <a:off x="3380317" y="18748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74160CAC-E2E4-61AD-0B68-F13D886444EE}"/>
              </a:ext>
            </a:extLst>
          </p:cNvPr>
          <p:cNvSpPr/>
          <p:nvPr/>
        </p:nvSpPr>
        <p:spPr>
          <a:xfrm>
            <a:off x="7088339" y="394572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F220A920-1BF4-8CD6-BDC6-115846D073D3}"/>
              </a:ext>
            </a:extLst>
          </p:cNvPr>
          <p:cNvSpPr/>
          <p:nvPr/>
        </p:nvSpPr>
        <p:spPr>
          <a:xfrm>
            <a:off x="4105848" y="414792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5" name="Oval 24">
            <a:extLst>
              <a:ext uri="{FF2B5EF4-FFF2-40B4-BE49-F238E27FC236}">
                <a16:creationId xmlns:a16="http://schemas.microsoft.com/office/drawing/2014/main" id="{E6CF1749-F403-0470-BC4A-66A92EB18DC8}"/>
              </a:ext>
            </a:extLst>
          </p:cNvPr>
          <p:cNvSpPr/>
          <p:nvPr/>
        </p:nvSpPr>
        <p:spPr>
          <a:xfrm>
            <a:off x="4711297" y="23835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6" name="Oval 25">
            <a:extLst>
              <a:ext uri="{FF2B5EF4-FFF2-40B4-BE49-F238E27FC236}">
                <a16:creationId xmlns:a16="http://schemas.microsoft.com/office/drawing/2014/main" id="{45FAD5DE-4AB0-6D3E-9CB0-735BAB332312}"/>
              </a:ext>
            </a:extLst>
          </p:cNvPr>
          <p:cNvSpPr/>
          <p:nvPr/>
        </p:nvSpPr>
        <p:spPr>
          <a:xfrm>
            <a:off x="6558024" y="440317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7" name="Oval 26">
            <a:extLst>
              <a:ext uri="{FF2B5EF4-FFF2-40B4-BE49-F238E27FC236}">
                <a16:creationId xmlns:a16="http://schemas.microsoft.com/office/drawing/2014/main" id="{D15BD01B-3E8E-CBD5-091A-6F2475BEE726}"/>
              </a:ext>
            </a:extLst>
          </p:cNvPr>
          <p:cNvSpPr/>
          <p:nvPr/>
        </p:nvSpPr>
        <p:spPr>
          <a:xfrm>
            <a:off x="5229298" y="4570684"/>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Tree>
    <p:extLst>
      <p:ext uri="{BB962C8B-B14F-4D97-AF65-F5344CB8AC3E}">
        <p14:creationId xmlns:p14="http://schemas.microsoft.com/office/powerpoint/2010/main" val="1024926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Transaction and Orders Page</a:t>
            </a:r>
          </a:p>
        </p:txBody>
      </p:sp>
    </p:spTree>
    <p:extLst>
      <p:ext uri="{BB962C8B-B14F-4D97-AF65-F5344CB8AC3E}">
        <p14:creationId xmlns:p14="http://schemas.microsoft.com/office/powerpoint/2010/main" val="270582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2F4F-F1EB-F751-01AB-79739C274F8B}"/>
              </a:ext>
            </a:extLst>
          </p:cNvPr>
          <p:cNvSpPr>
            <a:spLocks noGrp="1"/>
          </p:cNvSpPr>
          <p:nvPr>
            <p:ph type="title"/>
          </p:nvPr>
        </p:nvSpPr>
        <p:spPr/>
        <p:txBody>
          <a:bodyPr/>
          <a:lstStyle/>
          <a:p>
            <a:r>
              <a:rPr lang="en-US" dirty="0">
                <a:solidFill>
                  <a:schemeClr val="accent6"/>
                </a:solidFill>
              </a:rPr>
              <a:t>All Transactions and Orders Pages</a:t>
            </a:r>
          </a:p>
        </p:txBody>
      </p:sp>
      <p:sp>
        <p:nvSpPr>
          <p:cNvPr id="3" name="Text Placeholder 2">
            <a:extLst>
              <a:ext uri="{FF2B5EF4-FFF2-40B4-BE49-F238E27FC236}">
                <a16:creationId xmlns:a16="http://schemas.microsoft.com/office/drawing/2014/main" id="{7CC19FD6-FBBC-0431-8A34-1A220F7F41DB}"/>
              </a:ext>
            </a:extLst>
          </p:cNvPr>
          <p:cNvSpPr>
            <a:spLocks noGrp="1"/>
          </p:cNvSpPr>
          <p:nvPr>
            <p:ph type="body" sz="quarter" idx="12"/>
          </p:nvPr>
        </p:nvSpPr>
        <p:spPr>
          <a:xfrm>
            <a:off x="343433" y="953042"/>
            <a:ext cx="3764643" cy="3641585"/>
          </a:xfrm>
        </p:spPr>
        <p:txBody>
          <a:bodyPr/>
          <a:lstStyle/>
          <a:p>
            <a:r>
              <a:rPr lang="en-US" b="1" dirty="0">
                <a:solidFill>
                  <a:schemeClr val="accent6"/>
                </a:solidFill>
              </a:rPr>
              <a:t>Goal: </a:t>
            </a:r>
            <a:r>
              <a:rPr lang="en-US" dirty="0">
                <a:solidFill>
                  <a:schemeClr val="accent6"/>
                </a:solidFill>
              </a:rPr>
              <a:t>End investors will be able to see all their transactions and orders </a:t>
            </a:r>
          </a:p>
          <a:p>
            <a:pPr lvl="1"/>
            <a:r>
              <a:rPr lang="en-US" dirty="0">
                <a:solidFill>
                  <a:schemeClr val="accent6"/>
                </a:solidFill>
              </a:rPr>
              <a:t>Can view both transactions and orders on the Transactions page (web)</a:t>
            </a:r>
          </a:p>
          <a:p>
            <a:pPr lvl="1"/>
            <a:r>
              <a:rPr lang="en-US" dirty="0">
                <a:solidFill>
                  <a:schemeClr val="accent6"/>
                </a:solidFill>
              </a:rPr>
              <a:t>Can view all transactions on the Transactions page and all orders on the Orders page (app)</a:t>
            </a:r>
          </a:p>
          <a:p>
            <a:r>
              <a:rPr lang="en-US" dirty="0">
                <a:solidFill>
                  <a:schemeClr val="accent6"/>
                </a:solidFill>
              </a:rPr>
              <a:t>End investors will have the following capabilities:</a:t>
            </a:r>
          </a:p>
          <a:p>
            <a:pPr lvl="1"/>
            <a:r>
              <a:rPr lang="en-US" dirty="0">
                <a:solidFill>
                  <a:schemeClr val="accent6"/>
                </a:solidFill>
              </a:rPr>
              <a:t>View more activity details</a:t>
            </a:r>
          </a:p>
          <a:p>
            <a:pPr lvl="1"/>
            <a:r>
              <a:rPr lang="en-US" dirty="0">
                <a:solidFill>
                  <a:schemeClr val="accent6"/>
                </a:solidFill>
              </a:rPr>
              <a:t>Download activity (web)</a:t>
            </a:r>
          </a:p>
          <a:p>
            <a:pPr lvl="1"/>
            <a:r>
              <a:rPr lang="en-US" dirty="0">
                <a:solidFill>
                  <a:schemeClr val="accent6"/>
                </a:solidFill>
              </a:rPr>
              <a:t>Search though activities </a:t>
            </a:r>
          </a:p>
          <a:p>
            <a:pPr lvl="1"/>
            <a:r>
              <a:rPr lang="en-US" dirty="0">
                <a:solidFill>
                  <a:schemeClr val="accent6"/>
                </a:solidFill>
              </a:rPr>
              <a:t>Filter through activities (web)</a:t>
            </a:r>
          </a:p>
        </p:txBody>
      </p:sp>
      <p:pic>
        <p:nvPicPr>
          <p:cNvPr id="6" name="Picture 5">
            <a:extLst>
              <a:ext uri="{FF2B5EF4-FFF2-40B4-BE49-F238E27FC236}">
                <a16:creationId xmlns:a16="http://schemas.microsoft.com/office/drawing/2014/main" id="{60CF144B-8CBB-4785-45BA-EF74CFAB0E0C}"/>
              </a:ext>
            </a:extLst>
          </p:cNvPr>
          <p:cNvPicPr>
            <a:picLocks noChangeAspect="1"/>
          </p:cNvPicPr>
          <p:nvPr/>
        </p:nvPicPr>
        <p:blipFill rotWithShape="1">
          <a:blip r:embed="rId2"/>
          <a:srcRect l="563" t="3529" r="1232" b="3399"/>
          <a:stretch/>
        </p:blipFill>
        <p:spPr>
          <a:xfrm>
            <a:off x="4041194" y="796142"/>
            <a:ext cx="3655956" cy="3551216"/>
          </a:xfrm>
          <a:prstGeom prst="rect">
            <a:avLst/>
          </a:prstGeom>
          <a:ln>
            <a:solidFill>
              <a:schemeClr val="accent6"/>
            </a:solidFill>
          </a:ln>
        </p:spPr>
      </p:pic>
      <p:pic>
        <p:nvPicPr>
          <p:cNvPr id="8" name="Picture 7">
            <a:extLst>
              <a:ext uri="{FF2B5EF4-FFF2-40B4-BE49-F238E27FC236}">
                <a16:creationId xmlns:a16="http://schemas.microsoft.com/office/drawing/2014/main" id="{C0E1F0C6-222B-972C-62CF-84F5D07A3F12}"/>
              </a:ext>
            </a:extLst>
          </p:cNvPr>
          <p:cNvPicPr>
            <a:picLocks noChangeAspect="1"/>
          </p:cNvPicPr>
          <p:nvPr/>
        </p:nvPicPr>
        <p:blipFill>
          <a:blip r:embed="rId3"/>
          <a:stretch>
            <a:fillRect/>
          </a:stretch>
        </p:blipFill>
        <p:spPr>
          <a:xfrm>
            <a:off x="7738950" y="1260367"/>
            <a:ext cx="1265009" cy="2739166"/>
          </a:xfrm>
          <a:prstGeom prst="rect">
            <a:avLst/>
          </a:prstGeom>
          <a:ln>
            <a:solidFill>
              <a:schemeClr val="accent6"/>
            </a:solidFill>
          </a:ln>
        </p:spPr>
      </p:pic>
      <p:sp>
        <p:nvSpPr>
          <p:cNvPr id="9" name="Oval 8">
            <a:extLst>
              <a:ext uri="{FF2B5EF4-FFF2-40B4-BE49-F238E27FC236}">
                <a16:creationId xmlns:a16="http://schemas.microsoft.com/office/drawing/2014/main" id="{B1220632-304B-A5AA-42B4-10DA733F974B}"/>
              </a:ext>
            </a:extLst>
          </p:cNvPr>
          <p:cNvSpPr/>
          <p:nvPr/>
        </p:nvSpPr>
        <p:spPr>
          <a:xfrm>
            <a:off x="3148428" y="346017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0" name="Oval 9">
            <a:extLst>
              <a:ext uri="{FF2B5EF4-FFF2-40B4-BE49-F238E27FC236}">
                <a16:creationId xmlns:a16="http://schemas.microsoft.com/office/drawing/2014/main" id="{AFDBCFEE-4887-A143-A9F0-6EEC0C5748D6}"/>
              </a:ext>
            </a:extLst>
          </p:cNvPr>
          <p:cNvSpPr/>
          <p:nvPr/>
        </p:nvSpPr>
        <p:spPr>
          <a:xfrm>
            <a:off x="8840254" y="3006144"/>
            <a:ext cx="163705" cy="167001"/>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Oval 10">
            <a:extLst>
              <a:ext uri="{FF2B5EF4-FFF2-40B4-BE49-F238E27FC236}">
                <a16:creationId xmlns:a16="http://schemas.microsoft.com/office/drawing/2014/main" id="{8926BF2D-30B7-2106-7643-A09B4FDF0E2E}"/>
              </a:ext>
            </a:extLst>
          </p:cNvPr>
          <p:cNvSpPr/>
          <p:nvPr/>
        </p:nvSpPr>
        <p:spPr>
          <a:xfrm>
            <a:off x="7052983" y="2718983"/>
            <a:ext cx="174471" cy="188258"/>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9A4160D1-91C3-A2BC-6B2F-D1D208A9677C}"/>
              </a:ext>
            </a:extLst>
          </p:cNvPr>
          <p:cNvSpPr/>
          <p:nvPr/>
        </p:nvSpPr>
        <p:spPr>
          <a:xfrm>
            <a:off x="3264628" y="32002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09243F61-DA10-7766-EE3F-31AF91C1DDA1}"/>
              </a:ext>
            </a:extLst>
          </p:cNvPr>
          <p:cNvSpPr/>
          <p:nvPr/>
        </p:nvSpPr>
        <p:spPr>
          <a:xfrm>
            <a:off x="8165949" y="1943099"/>
            <a:ext cx="177951" cy="192103"/>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4" name="Oval 13">
            <a:extLst>
              <a:ext uri="{FF2B5EF4-FFF2-40B4-BE49-F238E27FC236}">
                <a16:creationId xmlns:a16="http://schemas.microsoft.com/office/drawing/2014/main" id="{D33A698D-6F3F-34C6-3365-93CFBAF6A7C0}"/>
              </a:ext>
            </a:extLst>
          </p:cNvPr>
          <p:cNvSpPr/>
          <p:nvPr/>
        </p:nvSpPr>
        <p:spPr>
          <a:xfrm>
            <a:off x="4504765" y="2111187"/>
            <a:ext cx="169987" cy="175655"/>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5" name="Oval 14">
            <a:extLst>
              <a:ext uri="{FF2B5EF4-FFF2-40B4-BE49-F238E27FC236}">
                <a16:creationId xmlns:a16="http://schemas.microsoft.com/office/drawing/2014/main" id="{2C88DAF8-1C81-AC7F-3EE2-2684E08C00BC}"/>
              </a:ext>
            </a:extLst>
          </p:cNvPr>
          <p:cNvSpPr/>
          <p:nvPr/>
        </p:nvSpPr>
        <p:spPr>
          <a:xfrm>
            <a:off x="3148427" y="3720065"/>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16" name="Oval 15">
            <a:extLst>
              <a:ext uri="{FF2B5EF4-FFF2-40B4-BE49-F238E27FC236}">
                <a16:creationId xmlns:a16="http://schemas.microsoft.com/office/drawing/2014/main" id="{95546565-C901-4762-7EB9-431793315D48}"/>
              </a:ext>
            </a:extLst>
          </p:cNvPr>
          <p:cNvSpPr/>
          <p:nvPr/>
        </p:nvSpPr>
        <p:spPr>
          <a:xfrm>
            <a:off x="7059366" y="1869291"/>
            <a:ext cx="174471" cy="188258"/>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8" name="Oval 17">
            <a:extLst>
              <a:ext uri="{FF2B5EF4-FFF2-40B4-BE49-F238E27FC236}">
                <a16:creationId xmlns:a16="http://schemas.microsoft.com/office/drawing/2014/main" id="{7F395CE6-885D-5F76-1C8C-9575E61032C2}"/>
              </a:ext>
            </a:extLst>
          </p:cNvPr>
          <p:cNvSpPr/>
          <p:nvPr/>
        </p:nvSpPr>
        <p:spPr>
          <a:xfrm>
            <a:off x="5277093" y="2252512"/>
            <a:ext cx="174471" cy="175656"/>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20" name="Oval 19">
            <a:extLst>
              <a:ext uri="{FF2B5EF4-FFF2-40B4-BE49-F238E27FC236}">
                <a16:creationId xmlns:a16="http://schemas.microsoft.com/office/drawing/2014/main" id="{0EB7583C-8E14-4F62-32FE-80BA13F2C0DE}"/>
              </a:ext>
            </a:extLst>
          </p:cNvPr>
          <p:cNvSpPr/>
          <p:nvPr/>
        </p:nvSpPr>
        <p:spPr>
          <a:xfrm>
            <a:off x="7078891" y="2111670"/>
            <a:ext cx="174471" cy="188258"/>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A1185AED-C1C4-0FD5-3F0F-54909C8090E4}"/>
              </a:ext>
            </a:extLst>
          </p:cNvPr>
          <p:cNvSpPr/>
          <p:nvPr/>
        </p:nvSpPr>
        <p:spPr>
          <a:xfrm>
            <a:off x="3594810" y="3932039"/>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4</a:t>
            </a:r>
          </a:p>
        </p:txBody>
      </p:sp>
    </p:spTree>
    <p:extLst>
      <p:ext uri="{BB962C8B-B14F-4D97-AF65-F5344CB8AC3E}">
        <p14:creationId xmlns:p14="http://schemas.microsoft.com/office/powerpoint/2010/main" val="3607368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Scheduled Transfers Page</a:t>
            </a:r>
          </a:p>
        </p:txBody>
      </p:sp>
    </p:spTree>
    <p:extLst>
      <p:ext uri="{BB962C8B-B14F-4D97-AF65-F5344CB8AC3E}">
        <p14:creationId xmlns:p14="http://schemas.microsoft.com/office/powerpoint/2010/main" val="429180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DB661-4C24-41D4-5A00-530A8DD5E858}"/>
              </a:ext>
            </a:extLst>
          </p:cNvPr>
          <p:cNvPicPr>
            <a:picLocks noChangeAspect="1"/>
          </p:cNvPicPr>
          <p:nvPr/>
        </p:nvPicPr>
        <p:blipFill>
          <a:blip r:embed="rId2"/>
          <a:stretch>
            <a:fillRect/>
          </a:stretch>
        </p:blipFill>
        <p:spPr>
          <a:xfrm>
            <a:off x="6506648" y="1967148"/>
            <a:ext cx="1936952" cy="1300938"/>
          </a:xfrm>
          <a:prstGeom prst="rect">
            <a:avLst/>
          </a:prstGeom>
          <a:ln>
            <a:solidFill>
              <a:schemeClr val="accent6"/>
            </a:solidFill>
          </a:ln>
        </p:spPr>
      </p:pic>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Getting Started</a:t>
            </a:r>
            <a:br>
              <a:rPr lang="en-US" dirty="0"/>
            </a:br>
            <a:endParaRPr lang="en-US" dirty="0"/>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701750"/>
            <a:ext cx="8441475" cy="3892878"/>
          </a:xfrm>
        </p:spPr>
        <p:txBody>
          <a:bodyPr/>
          <a:lstStyle/>
          <a:p>
            <a:r>
              <a:rPr lang="en-US" dirty="0">
                <a:solidFill>
                  <a:schemeClr val="accent6"/>
                </a:solidFill>
              </a:rPr>
              <a:t>End investors input their personal information to begin the registration process</a:t>
            </a:r>
          </a:p>
          <a:p>
            <a:pPr lvl="1"/>
            <a:r>
              <a:rPr lang="en-US" sz="1400" dirty="0">
                <a:solidFill>
                  <a:schemeClr val="accent6"/>
                </a:solidFill>
              </a:rPr>
              <a:t>If the investor submits their information and it is not on file, they will be asked to contact their advisor</a:t>
            </a:r>
          </a:p>
          <a:p>
            <a:pPr lvl="1"/>
            <a:r>
              <a:rPr lang="en-US" sz="1400" dirty="0">
                <a:solidFill>
                  <a:schemeClr val="accent6"/>
                </a:solidFill>
              </a:rPr>
              <a:t>If the investor has previously registered for ACP, they will be prompted to sign into their account</a:t>
            </a:r>
          </a:p>
          <a:p>
            <a:pPr lvl="1"/>
            <a:endParaRPr lang="en-US" sz="1400" dirty="0"/>
          </a:p>
          <a:p>
            <a:pPr lvl="1"/>
            <a:endParaRPr lang="en-US" dirty="0"/>
          </a:p>
        </p:txBody>
      </p:sp>
      <p:pic>
        <p:nvPicPr>
          <p:cNvPr id="10" name="Picture 9">
            <a:extLst>
              <a:ext uri="{FF2B5EF4-FFF2-40B4-BE49-F238E27FC236}">
                <a16:creationId xmlns:a16="http://schemas.microsoft.com/office/drawing/2014/main" id="{B1D0DA6F-1A07-A50D-8A3B-3B2A8914F280}"/>
              </a:ext>
            </a:extLst>
          </p:cNvPr>
          <p:cNvPicPr>
            <a:picLocks noChangeAspect="1"/>
          </p:cNvPicPr>
          <p:nvPr/>
        </p:nvPicPr>
        <p:blipFill>
          <a:blip r:embed="rId3"/>
          <a:stretch>
            <a:fillRect/>
          </a:stretch>
        </p:blipFill>
        <p:spPr>
          <a:xfrm>
            <a:off x="798227" y="1942213"/>
            <a:ext cx="3416922" cy="3099691"/>
          </a:xfrm>
          <a:prstGeom prst="rect">
            <a:avLst/>
          </a:prstGeom>
        </p:spPr>
      </p:pic>
      <p:pic>
        <p:nvPicPr>
          <p:cNvPr id="11" name="Picture 10">
            <a:extLst>
              <a:ext uri="{FF2B5EF4-FFF2-40B4-BE49-F238E27FC236}">
                <a16:creationId xmlns:a16="http://schemas.microsoft.com/office/drawing/2014/main" id="{85B6F74E-DA47-2AE8-7C99-DBBE08A4BC62}"/>
              </a:ext>
            </a:extLst>
          </p:cNvPr>
          <p:cNvPicPr>
            <a:picLocks noChangeAspect="1"/>
          </p:cNvPicPr>
          <p:nvPr/>
        </p:nvPicPr>
        <p:blipFill>
          <a:blip r:embed="rId4"/>
          <a:stretch>
            <a:fillRect/>
          </a:stretch>
        </p:blipFill>
        <p:spPr>
          <a:xfrm>
            <a:off x="4244681" y="1942213"/>
            <a:ext cx="1151821" cy="3099691"/>
          </a:xfrm>
          <a:prstGeom prst="rect">
            <a:avLst/>
          </a:prstGeom>
        </p:spPr>
      </p:pic>
      <p:pic>
        <p:nvPicPr>
          <p:cNvPr id="15" name="Picture 14">
            <a:extLst>
              <a:ext uri="{FF2B5EF4-FFF2-40B4-BE49-F238E27FC236}">
                <a16:creationId xmlns:a16="http://schemas.microsoft.com/office/drawing/2014/main" id="{E54C3F37-597E-8086-E958-BCE227EABF23}"/>
              </a:ext>
            </a:extLst>
          </p:cNvPr>
          <p:cNvPicPr>
            <a:picLocks noChangeAspect="1"/>
          </p:cNvPicPr>
          <p:nvPr/>
        </p:nvPicPr>
        <p:blipFill>
          <a:blip r:embed="rId5"/>
          <a:stretch>
            <a:fillRect/>
          </a:stretch>
        </p:blipFill>
        <p:spPr>
          <a:xfrm>
            <a:off x="6518892" y="3535861"/>
            <a:ext cx="1930448" cy="1200865"/>
          </a:xfrm>
          <a:prstGeom prst="rect">
            <a:avLst/>
          </a:prstGeom>
          <a:ln>
            <a:solidFill>
              <a:schemeClr val="accent6"/>
            </a:solidFill>
          </a:ln>
        </p:spPr>
      </p:pic>
      <p:cxnSp>
        <p:nvCxnSpPr>
          <p:cNvPr id="19" name="Straight Arrow Connector 18">
            <a:extLst>
              <a:ext uri="{FF2B5EF4-FFF2-40B4-BE49-F238E27FC236}">
                <a16:creationId xmlns:a16="http://schemas.microsoft.com/office/drawing/2014/main" id="{36BD42F2-247A-4412-125D-74EFBC93C666}"/>
              </a:ext>
            </a:extLst>
          </p:cNvPr>
          <p:cNvCxnSpPr>
            <a:cxnSpLocks/>
          </p:cNvCxnSpPr>
          <p:nvPr/>
        </p:nvCxnSpPr>
        <p:spPr>
          <a:xfrm flipV="1">
            <a:off x="5462945" y="2626941"/>
            <a:ext cx="1055947" cy="69350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D501285-2F5C-C4C8-9049-55C282199796}"/>
              </a:ext>
            </a:extLst>
          </p:cNvPr>
          <p:cNvCxnSpPr>
            <a:cxnSpLocks/>
            <a:endCxn id="15" idx="1"/>
          </p:cNvCxnSpPr>
          <p:nvPr/>
        </p:nvCxnSpPr>
        <p:spPr>
          <a:xfrm>
            <a:off x="5457085" y="3988772"/>
            <a:ext cx="1061807" cy="14752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EAB88E92-A4EA-84B5-E6B6-8C6038F73829}"/>
              </a:ext>
            </a:extLst>
          </p:cNvPr>
          <p:cNvSpPr/>
          <p:nvPr/>
        </p:nvSpPr>
        <p:spPr>
          <a:xfrm>
            <a:off x="6506648" y="354149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8" name="Oval 7">
            <a:extLst>
              <a:ext uri="{FF2B5EF4-FFF2-40B4-BE49-F238E27FC236}">
                <a16:creationId xmlns:a16="http://schemas.microsoft.com/office/drawing/2014/main" id="{7977630C-E9A1-A75A-26CE-7FAEE22CC079}"/>
              </a:ext>
            </a:extLst>
          </p:cNvPr>
          <p:cNvSpPr/>
          <p:nvPr/>
        </p:nvSpPr>
        <p:spPr>
          <a:xfrm>
            <a:off x="2264131" y="166465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E308963E-2BA7-21CF-FECB-2A5740307397}"/>
              </a:ext>
            </a:extLst>
          </p:cNvPr>
          <p:cNvSpPr/>
          <p:nvPr/>
        </p:nvSpPr>
        <p:spPr>
          <a:xfrm>
            <a:off x="6506649" y="19989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2039148D-690F-D991-EE10-FF5A41D2D425}"/>
              </a:ext>
            </a:extLst>
          </p:cNvPr>
          <p:cNvSpPr/>
          <p:nvPr/>
        </p:nvSpPr>
        <p:spPr>
          <a:xfrm>
            <a:off x="2922402" y="121029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17739C58-EC4C-9DFE-A3F0-1B7A21164CC2}"/>
              </a:ext>
            </a:extLst>
          </p:cNvPr>
          <p:cNvSpPr/>
          <p:nvPr/>
        </p:nvSpPr>
        <p:spPr>
          <a:xfrm>
            <a:off x="1028700" y="1995917"/>
            <a:ext cx="892969" cy="12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7BD063C8-6117-271C-ACAC-6E0A832B0095}"/>
              </a:ext>
            </a:extLst>
          </p:cNvPr>
          <p:cNvPicPr>
            <a:picLocks noChangeAspect="1"/>
          </p:cNvPicPr>
          <p:nvPr/>
        </p:nvPicPr>
        <p:blipFill>
          <a:blip r:embed="rId6"/>
          <a:stretch>
            <a:fillRect/>
          </a:stretch>
        </p:blipFill>
        <p:spPr>
          <a:xfrm>
            <a:off x="1153716" y="2024494"/>
            <a:ext cx="339688" cy="76200"/>
          </a:xfrm>
          <a:prstGeom prst="rect">
            <a:avLst/>
          </a:prstGeom>
        </p:spPr>
      </p:pic>
    </p:spTree>
    <p:extLst>
      <p:ext uri="{BB962C8B-B14F-4D97-AF65-F5344CB8AC3E}">
        <p14:creationId xmlns:p14="http://schemas.microsoft.com/office/powerpoint/2010/main" val="320086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4D0E-DFB9-B9F5-CDCC-656F4992D3EB}"/>
              </a:ext>
            </a:extLst>
          </p:cNvPr>
          <p:cNvSpPr>
            <a:spLocks noGrp="1"/>
          </p:cNvSpPr>
          <p:nvPr>
            <p:ph type="title"/>
          </p:nvPr>
        </p:nvSpPr>
        <p:spPr/>
        <p:txBody>
          <a:bodyPr/>
          <a:lstStyle/>
          <a:p>
            <a:r>
              <a:rPr lang="en-US" dirty="0">
                <a:solidFill>
                  <a:schemeClr val="accent6"/>
                </a:solidFill>
              </a:rPr>
              <a:t>All Scheduled Transfers</a:t>
            </a:r>
          </a:p>
        </p:txBody>
      </p:sp>
      <p:sp>
        <p:nvSpPr>
          <p:cNvPr id="3" name="Text Placeholder 2">
            <a:extLst>
              <a:ext uri="{FF2B5EF4-FFF2-40B4-BE49-F238E27FC236}">
                <a16:creationId xmlns:a16="http://schemas.microsoft.com/office/drawing/2014/main" id="{55E8D7B8-65D4-DC19-1F6B-4B1E878E188E}"/>
              </a:ext>
            </a:extLst>
          </p:cNvPr>
          <p:cNvSpPr>
            <a:spLocks noGrp="1"/>
          </p:cNvSpPr>
          <p:nvPr>
            <p:ph type="body" sz="quarter" idx="12"/>
          </p:nvPr>
        </p:nvSpPr>
        <p:spPr>
          <a:xfrm>
            <a:off x="343433" y="753036"/>
            <a:ext cx="8441475" cy="3841592"/>
          </a:xfrm>
        </p:spPr>
        <p:txBody>
          <a:bodyPr/>
          <a:lstStyle/>
          <a:p>
            <a:r>
              <a:rPr lang="en-US" b="1" dirty="0">
                <a:solidFill>
                  <a:schemeClr val="accent6"/>
                </a:solidFill>
              </a:rPr>
              <a:t>Goal: </a:t>
            </a:r>
            <a:r>
              <a:rPr lang="en-US" dirty="0">
                <a:solidFill>
                  <a:schemeClr val="accent6"/>
                </a:solidFill>
              </a:rPr>
              <a:t>End investors will be able to see all their scheduled transfers on the Scheduled page</a:t>
            </a:r>
          </a:p>
          <a:p>
            <a:r>
              <a:rPr lang="en-US" dirty="0">
                <a:solidFill>
                  <a:schemeClr val="accent6"/>
                </a:solidFill>
              </a:rPr>
              <a:t>Users can:</a:t>
            </a:r>
          </a:p>
          <a:p>
            <a:pPr lvl="1"/>
            <a:r>
              <a:rPr lang="en-US" dirty="0">
                <a:solidFill>
                  <a:schemeClr val="accent6"/>
                </a:solidFill>
              </a:rPr>
              <a:t>View more details about each scheduled transfer</a:t>
            </a:r>
          </a:p>
          <a:p>
            <a:pPr lvl="1"/>
            <a:r>
              <a:rPr lang="en-US" dirty="0">
                <a:solidFill>
                  <a:schemeClr val="accent6"/>
                </a:solidFill>
              </a:rPr>
              <a:t>Delete scheduled contributions to their RIA accounts</a:t>
            </a:r>
          </a:p>
          <a:p>
            <a:pPr lvl="1"/>
            <a:r>
              <a:rPr lang="en-US" dirty="0">
                <a:solidFill>
                  <a:schemeClr val="accent6"/>
                </a:solidFill>
              </a:rPr>
              <a:t>Search through schedule transfers (app)</a:t>
            </a:r>
          </a:p>
          <a:p>
            <a:pPr lvl="1"/>
            <a:r>
              <a:rPr lang="en-US" dirty="0">
                <a:solidFill>
                  <a:schemeClr val="accent6"/>
                </a:solidFill>
              </a:rPr>
              <a:t>Filter through activities (web)</a:t>
            </a:r>
          </a:p>
          <a:p>
            <a:pPr lvl="1"/>
            <a:r>
              <a:rPr lang="en-US" dirty="0">
                <a:solidFill>
                  <a:schemeClr val="accent6"/>
                </a:solidFill>
              </a:rPr>
              <a:t>Set up a new transfer (web)</a:t>
            </a:r>
          </a:p>
          <a:p>
            <a:endParaRPr lang="en-US" dirty="0"/>
          </a:p>
        </p:txBody>
      </p:sp>
      <p:pic>
        <p:nvPicPr>
          <p:cNvPr id="6" name="Picture 5">
            <a:extLst>
              <a:ext uri="{FF2B5EF4-FFF2-40B4-BE49-F238E27FC236}">
                <a16:creationId xmlns:a16="http://schemas.microsoft.com/office/drawing/2014/main" id="{915DBA63-25EB-8CC0-2546-D5319CA3C9EC}"/>
              </a:ext>
            </a:extLst>
          </p:cNvPr>
          <p:cNvPicPr>
            <a:picLocks noChangeAspect="1"/>
          </p:cNvPicPr>
          <p:nvPr/>
        </p:nvPicPr>
        <p:blipFill>
          <a:blip r:embed="rId2"/>
          <a:stretch>
            <a:fillRect/>
          </a:stretch>
        </p:blipFill>
        <p:spPr>
          <a:xfrm>
            <a:off x="5415361" y="2310168"/>
            <a:ext cx="1182398" cy="2560287"/>
          </a:xfrm>
          <a:prstGeom prst="rect">
            <a:avLst/>
          </a:prstGeom>
          <a:ln>
            <a:solidFill>
              <a:schemeClr val="accent6"/>
            </a:solidFill>
          </a:ln>
        </p:spPr>
      </p:pic>
      <p:pic>
        <p:nvPicPr>
          <p:cNvPr id="10" name="Picture 9">
            <a:extLst>
              <a:ext uri="{FF2B5EF4-FFF2-40B4-BE49-F238E27FC236}">
                <a16:creationId xmlns:a16="http://schemas.microsoft.com/office/drawing/2014/main" id="{C2474948-7BCF-798F-55E3-418D0F1F7244}"/>
              </a:ext>
            </a:extLst>
          </p:cNvPr>
          <p:cNvPicPr>
            <a:picLocks noChangeAspect="1"/>
          </p:cNvPicPr>
          <p:nvPr/>
        </p:nvPicPr>
        <p:blipFill>
          <a:blip r:embed="rId3"/>
          <a:stretch>
            <a:fillRect/>
          </a:stretch>
        </p:blipFill>
        <p:spPr>
          <a:xfrm>
            <a:off x="6650492" y="2300710"/>
            <a:ext cx="1182398" cy="2569745"/>
          </a:xfrm>
          <a:prstGeom prst="rect">
            <a:avLst/>
          </a:prstGeom>
          <a:ln>
            <a:solidFill>
              <a:schemeClr val="accent6"/>
            </a:solidFill>
          </a:ln>
        </p:spPr>
      </p:pic>
      <p:pic>
        <p:nvPicPr>
          <p:cNvPr id="12" name="Picture 11">
            <a:extLst>
              <a:ext uri="{FF2B5EF4-FFF2-40B4-BE49-F238E27FC236}">
                <a16:creationId xmlns:a16="http://schemas.microsoft.com/office/drawing/2014/main" id="{3FAA0225-5D5C-6E0C-5979-431F0EFD6649}"/>
              </a:ext>
            </a:extLst>
          </p:cNvPr>
          <p:cNvPicPr>
            <a:picLocks noChangeAspect="1"/>
          </p:cNvPicPr>
          <p:nvPr/>
        </p:nvPicPr>
        <p:blipFill>
          <a:blip r:embed="rId4"/>
          <a:stretch>
            <a:fillRect/>
          </a:stretch>
        </p:blipFill>
        <p:spPr>
          <a:xfrm>
            <a:off x="545170" y="2580380"/>
            <a:ext cx="4624917" cy="2280617"/>
          </a:xfrm>
          <a:prstGeom prst="rect">
            <a:avLst/>
          </a:prstGeom>
          <a:ln>
            <a:solidFill>
              <a:schemeClr val="accent6"/>
            </a:solidFill>
          </a:ln>
        </p:spPr>
      </p:pic>
      <p:sp>
        <p:nvSpPr>
          <p:cNvPr id="14" name="Oval 13">
            <a:extLst>
              <a:ext uri="{FF2B5EF4-FFF2-40B4-BE49-F238E27FC236}">
                <a16:creationId xmlns:a16="http://schemas.microsoft.com/office/drawing/2014/main" id="{8E1C8B48-B310-4CA5-AF97-D251D3E5991F}"/>
              </a:ext>
            </a:extLst>
          </p:cNvPr>
          <p:cNvSpPr/>
          <p:nvPr/>
        </p:nvSpPr>
        <p:spPr>
          <a:xfrm>
            <a:off x="882340" y="3585582"/>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15" name="Oval 14">
            <a:extLst>
              <a:ext uri="{FF2B5EF4-FFF2-40B4-BE49-F238E27FC236}">
                <a16:creationId xmlns:a16="http://schemas.microsoft.com/office/drawing/2014/main" id="{C3B933C8-3273-E555-81D2-06AA5B2EB3E4}"/>
              </a:ext>
            </a:extLst>
          </p:cNvPr>
          <p:cNvSpPr/>
          <p:nvPr/>
        </p:nvSpPr>
        <p:spPr>
          <a:xfrm>
            <a:off x="6364504" y="2920953"/>
            <a:ext cx="186893" cy="191971"/>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6" name="Oval 15">
            <a:extLst>
              <a:ext uri="{FF2B5EF4-FFF2-40B4-BE49-F238E27FC236}">
                <a16:creationId xmlns:a16="http://schemas.microsoft.com/office/drawing/2014/main" id="{B3251FA3-68AB-F4BA-DFA0-92A4BEC884D7}"/>
              </a:ext>
            </a:extLst>
          </p:cNvPr>
          <p:cNvSpPr/>
          <p:nvPr/>
        </p:nvSpPr>
        <p:spPr>
          <a:xfrm>
            <a:off x="7533445" y="421336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0" name="Oval 19">
            <a:extLst>
              <a:ext uri="{FF2B5EF4-FFF2-40B4-BE49-F238E27FC236}">
                <a16:creationId xmlns:a16="http://schemas.microsoft.com/office/drawing/2014/main" id="{E34E6CF0-3510-2237-7667-9D831D9F25D3}"/>
              </a:ext>
            </a:extLst>
          </p:cNvPr>
          <p:cNvSpPr/>
          <p:nvPr/>
        </p:nvSpPr>
        <p:spPr>
          <a:xfrm>
            <a:off x="3602725" y="1992581"/>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C95B4926-6526-93FC-D836-BBA6790510DB}"/>
              </a:ext>
            </a:extLst>
          </p:cNvPr>
          <p:cNvSpPr/>
          <p:nvPr/>
        </p:nvSpPr>
        <p:spPr>
          <a:xfrm>
            <a:off x="4543350" y="1780607"/>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2" name="Oval 21">
            <a:extLst>
              <a:ext uri="{FF2B5EF4-FFF2-40B4-BE49-F238E27FC236}">
                <a16:creationId xmlns:a16="http://schemas.microsoft.com/office/drawing/2014/main" id="{C141A894-5EC4-46E8-83CF-990DC9D820F1}"/>
              </a:ext>
            </a:extLst>
          </p:cNvPr>
          <p:cNvSpPr/>
          <p:nvPr/>
        </p:nvSpPr>
        <p:spPr>
          <a:xfrm>
            <a:off x="5559607" y="154797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29B8F6AA-7B2F-601E-78EF-9598475621D3}"/>
              </a:ext>
            </a:extLst>
          </p:cNvPr>
          <p:cNvSpPr/>
          <p:nvPr/>
        </p:nvSpPr>
        <p:spPr>
          <a:xfrm>
            <a:off x="5250200" y="129029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DB475FFF-46BB-0894-E1D1-2AA1ADB09039}"/>
              </a:ext>
            </a:extLst>
          </p:cNvPr>
          <p:cNvSpPr/>
          <p:nvPr/>
        </p:nvSpPr>
        <p:spPr>
          <a:xfrm>
            <a:off x="5968030" y="317377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8" name="Oval 7">
            <a:extLst>
              <a:ext uri="{FF2B5EF4-FFF2-40B4-BE49-F238E27FC236}">
                <a16:creationId xmlns:a16="http://schemas.microsoft.com/office/drawing/2014/main" id="{FFDC6913-93C6-D974-8191-C39806A6C7E4}"/>
              </a:ext>
            </a:extLst>
          </p:cNvPr>
          <p:cNvSpPr/>
          <p:nvPr/>
        </p:nvSpPr>
        <p:spPr>
          <a:xfrm>
            <a:off x="882341" y="393112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4EAB24BC-289A-7C6B-09AE-FB7AB12B87CA}"/>
              </a:ext>
            </a:extLst>
          </p:cNvPr>
          <p:cNvSpPr/>
          <p:nvPr/>
        </p:nvSpPr>
        <p:spPr>
          <a:xfrm>
            <a:off x="3499972" y="2286480"/>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11" name="Oval 10">
            <a:extLst>
              <a:ext uri="{FF2B5EF4-FFF2-40B4-BE49-F238E27FC236}">
                <a16:creationId xmlns:a16="http://schemas.microsoft.com/office/drawing/2014/main" id="{5AEECD4E-D725-B96B-1830-0B67081782EA}"/>
              </a:ext>
            </a:extLst>
          </p:cNvPr>
          <p:cNvSpPr/>
          <p:nvPr/>
        </p:nvSpPr>
        <p:spPr>
          <a:xfrm>
            <a:off x="4564170" y="393112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7AB1FED7-52CB-A99E-EF79-441446AA64EE}"/>
              </a:ext>
            </a:extLst>
          </p:cNvPr>
          <p:cNvSpPr/>
          <p:nvPr/>
        </p:nvSpPr>
        <p:spPr>
          <a:xfrm>
            <a:off x="3123735" y="4488641"/>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Tree>
    <p:extLst>
      <p:ext uri="{BB962C8B-B14F-4D97-AF65-F5344CB8AC3E}">
        <p14:creationId xmlns:p14="http://schemas.microsoft.com/office/powerpoint/2010/main" val="270341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Statements and Documents Page</a:t>
            </a:r>
          </a:p>
        </p:txBody>
      </p:sp>
    </p:spTree>
    <p:extLst>
      <p:ext uri="{BB962C8B-B14F-4D97-AF65-F5344CB8AC3E}">
        <p14:creationId xmlns:p14="http://schemas.microsoft.com/office/powerpoint/2010/main" val="24554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3970-F4B3-5A7E-5BE1-6C9A7E1A5454}"/>
              </a:ext>
            </a:extLst>
          </p:cNvPr>
          <p:cNvSpPr>
            <a:spLocks noGrp="1"/>
          </p:cNvSpPr>
          <p:nvPr>
            <p:ph type="title"/>
          </p:nvPr>
        </p:nvSpPr>
        <p:spPr/>
        <p:txBody>
          <a:bodyPr/>
          <a:lstStyle/>
          <a:p>
            <a:r>
              <a:rPr lang="en-US" dirty="0">
                <a:solidFill>
                  <a:schemeClr val="accent6"/>
                </a:solidFill>
              </a:rPr>
              <a:t>Statements &amp; Documents</a:t>
            </a:r>
          </a:p>
        </p:txBody>
      </p:sp>
      <p:sp>
        <p:nvSpPr>
          <p:cNvPr id="3" name="Text Placeholder 2">
            <a:extLst>
              <a:ext uri="{FF2B5EF4-FFF2-40B4-BE49-F238E27FC236}">
                <a16:creationId xmlns:a16="http://schemas.microsoft.com/office/drawing/2014/main" id="{63B7B0C2-7585-99A0-20DA-3D7A93976A52}"/>
              </a:ext>
            </a:extLst>
          </p:cNvPr>
          <p:cNvSpPr>
            <a:spLocks noGrp="1"/>
          </p:cNvSpPr>
          <p:nvPr>
            <p:ph type="body" sz="quarter" idx="12"/>
          </p:nvPr>
        </p:nvSpPr>
        <p:spPr>
          <a:xfrm>
            <a:off x="343433" y="953042"/>
            <a:ext cx="2601177" cy="3641585"/>
          </a:xfrm>
        </p:spPr>
        <p:txBody>
          <a:bodyPr/>
          <a:lstStyle/>
          <a:p>
            <a:r>
              <a:rPr lang="en-US" b="1" dirty="0">
                <a:solidFill>
                  <a:schemeClr val="accent6"/>
                </a:solidFill>
              </a:rPr>
              <a:t>Goal: </a:t>
            </a:r>
            <a:r>
              <a:rPr lang="en-US" dirty="0">
                <a:solidFill>
                  <a:schemeClr val="accent6"/>
                </a:solidFill>
              </a:rPr>
              <a:t>End investors can see all their different account’s statements and documents on the Statements &amp; Documents page</a:t>
            </a:r>
          </a:p>
          <a:p>
            <a:pPr lvl="1"/>
            <a:r>
              <a:rPr lang="en-US" dirty="0">
                <a:solidFill>
                  <a:schemeClr val="accent6"/>
                </a:solidFill>
              </a:rPr>
              <a:t>View and download documents</a:t>
            </a:r>
          </a:p>
          <a:p>
            <a:pPr lvl="1"/>
            <a:r>
              <a:rPr lang="en-US" dirty="0">
                <a:solidFill>
                  <a:schemeClr val="accent6"/>
                </a:solidFill>
              </a:rPr>
              <a:t>Filter through documents</a:t>
            </a:r>
          </a:p>
          <a:p>
            <a:endParaRPr lang="en-US" dirty="0"/>
          </a:p>
        </p:txBody>
      </p:sp>
      <p:pic>
        <p:nvPicPr>
          <p:cNvPr id="6" name="Picture 5">
            <a:extLst>
              <a:ext uri="{FF2B5EF4-FFF2-40B4-BE49-F238E27FC236}">
                <a16:creationId xmlns:a16="http://schemas.microsoft.com/office/drawing/2014/main" id="{BB2D471F-F8DD-9258-0F57-4FB0FB37D3EA}"/>
              </a:ext>
            </a:extLst>
          </p:cNvPr>
          <p:cNvPicPr>
            <a:picLocks noChangeAspect="1"/>
          </p:cNvPicPr>
          <p:nvPr/>
        </p:nvPicPr>
        <p:blipFill>
          <a:blip r:embed="rId2"/>
          <a:stretch>
            <a:fillRect/>
          </a:stretch>
        </p:blipFill>
        <p:spPr>
          <a:xfrm>
            <a:off x="3052480" y="948922"/>
            <a:ext cx="4060719" cy="3465655"/>
          </a:xfrm>
          <a:prstGeom prst="rect">
            <a:avLst/>
          </a:prstGeom>
          <a:ln>
            <a:solidFill>
              <a:schemeClr val="accent6"/>
            </a:solidFill>
          </a:ln>
        </p:spPr>
      </p:pic>
      <p:pic>
        <p:nvPicPr>
          <p:cNvPr id="8" name="Picture 7">
            <a:extLst>
              <a:ext uri="{FF2B5EF4-FFF2-40B4-BE49-F238E27FC236}">
                <a16:creationId xmlns:a16="http://schemas.microsoft.com/office/drawing/2014/main" id="{719BB50D-FB81-E34C-E92F-45335C384775}"/>
              </a:ext>
            </a:extLst>
          </p:cNvPr>
          <p:cNvPicPr>
            <a:picLocks noChangeAspect="1"/>
          </p:cNvPicPr>
          <p:nvPr/>
        </p:nvPicPr>
        <p:blipFill>
          <a:blip r:embed="rId3"/>
          <a:stretch>
            <a:fillRect/>
          </a:stretch>
        </p:blipFill>
        <p:spPr>
          <a:xfrm>
            <a:off x="7167282" y="953042"/>
            <a:ext cx="1710583" cy="3461535"/>
          </a:xfrm>
          <a:prstGeom prst="rect">
            <a:avLst/>
          </a:prstGeom>
          <a:ln>
            <a:solidFill>
              <a:schemeClr val="accent6"/>
            </a:solidFill>
          </a:ln>
        </p:spPr>
      </p:pic>
      <p:sp>
        <p:nvSpPr>
          <p:cNvPr id="9" name="Oval 8">
            <a:extLst>
              <a:ext uri="{FF2B5EF4-FFF2-40B4-BE49-F238E27FC236}">
                <a16:creationId xmlns:a16="http://schemas.microsoft.com/office/drawing/2014/main" id="{7730C09F-F884-B77C-AF4E-7AB3FE46427F}"/>
              </a:ext>
            </a:extLst>
          </p:cNvPr>
          <p:cNvSpPr/>
          <p:nvPr/>
        </p:nvSpPr>
        <p:spPr>
          <a:xfrm>
            <a:off x="8309845" y="152309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0" name="Oval 9">
            <a:extLst>
              <a:ext uri="{FF2B5EF4-FFF2-40B4-BE49-F238E27FC236}">
                <a16:creationId xmlns:a16="http://schemas.microsoft.com/office/drawing/2014/main" id="{305C297E-284E-7A1D-B0F6-058CAB764E3F}"/>
              </a:ext>
            </a:extLst>
          </p:cNvPr>
          <p:cNvSpPr/>
          <p:nvPr/>
        </p:nvSpPr>
        <p:spPr>
          <a:xfrm>
            <a:off x="3544858" y="246576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270D7EC5-F5DE-3225-CC92-4D70D7E7631B}"/>
              </a:ext>
            </a:extLst>
          </p:cNvPr>
          <p:cNvSpPr/>
          <p:nvPr/>
        </p:nvSpPr>
        <p:spPr>
          <a:xfrm>
            <a:off x="2033088" y="289455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2" name="Oval 11">
            <a:extLst>
              <a:ext uri="{FF2B5EF4-FFF2-40B4-BE49-F238E27FC236}">
                <a16:creationId xmlns:a16="http://schemas.microsoft.com/office/drawing/2014/main" id="{699CE8BD-E6F5-969A-1615-673E0B052125}"/>
              </a:ext>
            </a:extLst>
          </p:cNvPr>
          <p:cNvSpPr/>
          <p:nvPr/>
        </p:nvSpPr>
        <p:spPr>
          <a:xfrm>
            <a:off x="8412598" y="230512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5CD75BBB-0ED6-5000-1F06-E6202A2785FC}"/>
              </a:ext>
            </a:extLst>
          </p:cNvPr>
          <p:cNvSpPr/>
          <p:nvPr/>
        </p:nvSpPr>
        <p:spPr>
          <a:xfrm>
            <a:off x="5318312" y="289455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4" name="Oval 13">
            <a:extLst>
              <a:ext uri="{FF2B5EF4-FFF2-40B4-BE49-F238E27FC236}">
                <a16:creationId xmlns:a16="http://schemas.microsoft.com/office/drawing/2014/main" id="{29A801D3-089B-957E-C4CC-1657AC82B495}"/>
              </a:ext>
            </a:extLst>
          </p:cNvPr>
          <p:cNvSpPr/>
          <p:nvPr/>
        </p:nvSpPr>
        <p:spPr>
          <a:xfrm>
            <a:off x="2033088" y="246576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51744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a:latin typeface="Verdana"/>
                <a:ea typeface="Verdana"/>
              </a:rPr>
              <a:t>RIA Account Details Page</a:t>
            </a:r>
          </a:p>
        </p:txBody>
      </p:sp>
    </p:spTree>
    <p:extLst>
      <p:ext uri="{BB962C8B-B14F-4D97-AF65-F5344CB8AC3E}">
        <p14:creationId xmlns:p14="http://schemas.microsoft.com/office/powerpoint/2010/main" val="136764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Account Details Page</a:t>
            </a:r>
            <a:br>
              <a:rPr lang="en-US" sz="2100"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4" y="953042"/>
            <a:ext cx="2837916" cy="3641585"/>
          </a:xfrm>
        </p:spPr>
        <p:txBody>
          <a:bodyPr/>
          <a:lstStyle/>
          <a:p>
            <a:r>
              <a:rPr lang="en-US" b="1" dirty="0">
                <a:solidFill>
                  <a:schemeClr val="accent6"/>
                </a:solidFill>
              </a:rPr>
              <a:t>Goal: </a:t>
            </a:r>
            <a:r>
              <a:rPr lang="en-US" dirty="0">
                <a:solidFill>
                  <a:schemeClr val="accent6"/>
                </a:solidFill>
              </a:rPr>
              <a:t>End investors can view details about their account</a:t>
            </a:r>
          </a:p>
          <a:p>
            <a:r>
              <a:rPr lang="en-US" dirty="0">
                <a:solidFill>
                  <a:schemeClr val="accent6"/>
                </a:solidFill>
              </a:rPr>
              <a:t>End investors can view information about the following categories:</a:t>
            </a:r>
          </a:p>
          <a:p>
            <a:pPr lvl="1"/>
            <a:r>
              <a:rPr lang="en-US" dirty="0">
                <a:solidFill>
                  <a:schemeClr val="accent6"/>
                </a:solidFill>
              </a:rPr>
              <a:t>Account </a:t>
            </a:r>
          </a:p>
          <a:p>
            <a:pPr lvl="1"/>
            <a:r>
              <a:rPr lang="en-US" dirty="0">
                <a:solidFill>
                  <a:schemeClr val="accent6"/>
                </a:solidFill>
              </a:rPr>
              <a:t>Authorizations</a:t>
            </a:r>
          </a:p>
          <a:p>
            <a:pPr lvl="1"/>
            <a:r>
              <a:rPr lang="en-US" dirty="0">
                <a:solidFill>
                  <a:schemeClr val="accent6"/>
                </a:solidFill>
              </a:rPr>
              <a:t>People</a:t>
            </a:r>
          </a:p>
          <a:p>
            <a:pPr lvl="1"/>
            <a:endParaRPr lang="en-US" dirty="0"/>
          </a:p>
        </p:txBody>
      </p:sp>
      <p:pic>
        <p:nvPicPr>
          <p:cNvPr id="6" name="Picture 5">
            <a:extLst>
              <a:ext uri="{FF2B5EF4-FFF2-40B4-BE49-F238E27FC236}">
                <a16:creationId xmlns:a16="http://schemas.microsoft.com/office/drawing/2014/main" id="{9AE6BB8A-0367-179C-8B8D-3DA61B33DEAC}"/>
              </a:ext>
            </a:extLst>
          </p:cNvPr>
          <p:cNvPicPr>
            <a:picLocks noChangeAspect="1"/>
          </p:cNvPicPr>
          <p:nvPr/>
        </p:nvPicPr>
        <p:blipFill>
          <a:blip r:embed="rId2"/>
          <a:stretch>
            <a:fillRect/>
          </a:stretch>
        </p:blipFill>
        <p:spPr>
          <a:xfrm>
            <a:off x="3074388" y="953042"/>
            <a:ext cx="1643662" cy="3508028"/>
          </a:xfrm>
          <a:prstGeom prst="rect">
            <a:avLst/>
          </a:prstGeom>
        </p:spPr>
      </p:pic>
      <p:pic>
        <p:nvPicPr>
          <p:cNvPr id="13" name="Picture 12">
            <a:extLst>
              <a:ext uri="{FF2B5EF4-FFF2-40B4-BE49-F238E27FC236}">
                <a16:creationId xmlns:a16="http://schemas.microsoft.com/office/drawing/2014/main" id="{2D4FD035-F09B-C739-126E-9991751D3A3C}"/>
              </a:ext>
            </a:extLst>
          </p:cNvPr>
          <p:cNvPicPr>
            <a:picLocks noChangeAspect="1"/>
          </p:cNvPicPr>
          <p:nvPr/>
        </p:nvPicPr>
        <p:blipFill>
          <a:blip r:embed="rId3"/>
          <a:stretch>
            <a:fillRect/>
          </a:stretch>
        </p:blipFill>
        <p:spPr>
          <a:xfrm>
            <a:off x="4837574" y="768978"/>
            <a:ext cx="3999387" cy="3759200"/>
          </a:xfrm>
          <a:prstGeom prst="rect">
            <a:avLst/>
          </a:prstGeom>
          <a:ln>
            <a:solidFill>
              <a:schemeClr val="accent6"/>
            </a:solidFill>
          </a:ln>
        </p:spPr>
      </p:pic>
    </p:spTree>
    <p:extLst>
      <p:ext uri="{BB962C8B-B14F-4D97-AF65-F5344CB8AC3E}">
        <p14:creationId xmlns:p14="http://schemas.microsoft.com/office/powerpoint/2010/main" val="1011955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Account</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3" y="953042"/>
            <a:ext cx="3625317" cy="3641585"/>
          </a:xfrm>
        </p:spPr>
        <p:txBody>
          <a:bodyPr/>
          <a:lstStyle/>
          <a:p>
            <a:r>
              <a:rPr lang="en-US" dirty="0">
                <a:solidFill>
                  <a:schemeClr val="accent6"/>
                </a:solidFill>
              </a:rPr>
              <a:t>Account information provides overview information about the account:</a:t>
            </a:r>
          </a:p>
          <a:p>
            <a:pPr lvl="1"/>
            <a:r>
              <a:rPr lang="en-US" dirty="0">
                <a:solidFill>
                  <a:schemeClr val="accent6"/>
                </a:solidFill>
              </a:rPr>
              <a:t>Profile</a:t>
            </a:r>
          </a:p>
          <a:p>
            <a:pPr lvl="2"/>
            <a:r>
              <a:rPr lang="en-US" dirty="0">
                <a:solidFill>
                  <a:schemeClr val="accent6"/>
                </a:solidFill>
              </a:rPr>
              <a:t>Nickname, Account Type, Account Number, Date Opened, </a:t>
            </a:r>
            <a:r>
              <a:rPr lang="en-US" dirty="0" err="1">
                <a:solidFill>
                  <a:schemeClr val="accent6"/>
                </a:solidFill>
              </a:rPr>
              <a:t>etc</a:t>
            </a:r>
            <a:r>
              <a:rPr lang="en-US" dirty="0">
                <a:solidFill>
                  <a:schemeClr val="accent6"/>
                </a:solidFill>
              </a:rPr>
              <a:t>…</a:t>
            </a:r>
          </a:p>
          <a:p>
            <a:pPr lvl="1"/>
            <a:r>
              <a:rPr lang="en-US" dirty="0">
                <a:solidFill>
                  <a:schemeClr val="accent6"/>
                </a:solidFill>
              </a:rPr>
              <a:t>Contributions</a:t>
            </a:r>
          </a:p>
          <a:p>
            <a:pPr lvl="2"/>
            <a:r>
              <a:rPr lang="en-US" dirty="0">
                <a:solidFill>
                  <a:schemeClr val="accent6"/>
                </a:solidFill>
              </a:rPr>
              <a:t>Year-to-date and total contributions to that account</a:t>
            </a:r>
          </a:p>
          <a:p>
            <a:pPr lvl="1"/>
            <a:r>
              <a:rPr lang="en-US" dirty="0">
                <a:solidFill>
                  <a:schemeClr val="accent6"/>
                </a:solidFill>
              </a:rPr>
              <a:t>Required Minimum Distribution</a:t>
            </a:r>
          </a:p>
          <a:p>
            <a:pPr lvl="2"/>
            <a:r>
              <a:rPr lang="en-US" dirty="0">
                <a:solidFill>
                  <a:schemeClr val="accent6"/>
                </a:solidFill>
              </a:rPr>
              <a:t>Amount withdrawn so far for that year and the total amount required to withdraw</a:t>
            </a:r>
          </a:p>
          <a:p>
            <a:pPr lvl="2"/>
            <a:r>
              <a:rPr lang="en-US" dirty="0">
                <a:solidFill>
                  <a:schemeClr val="accent6"/>
                </a:solidFill>
              </a:rPr>
              <a:t>Only shown if applicable</a:t>
            </a:r>
          </a:p>
        </p:txBody>
      </p:sp>
      <p:pic>
        <p:nvPicPr>
          <p:cNvPr id="7" name="Picture 6">
            <a:extLst>
              <a:ext uri="{FF2B5EF4-FFF2-40B4-BE49-F238E27FC236}">
                <a16:creationId xmlns:a16="http://schemas.microsoft.com/office/drawing/2014/main" id="{CD321FB3-C6AE-5777-CEB7-3BA94ECD9438}"/>
              </a:ext>
            </a:extLst>
          </p:cNvPr>
          <p:cNvPicPr>
            <a:picLocks noChangeAspect="1"/>
          </p:cNvPicPr>
          <p:nvPr/>
        </p:nvPicPr>
        <p:blipFill>
          <a:blip r:embed="rId2"/>
          <a:stretch>
            <a:fillRect/>
          </a:stretch>
        </p:blipFill>
        <p:spPr>
          <a:xfrm>
            <a:off x="5309922" y="1035592"/>
            <a:ext cx="3576511" cy="3237415"/>
          </a:xfrm>
          <a:prstGeom prst="rect">
            <a:avLst/>
          </a:prstGeom>
          <a:ln>
            <a:solidFill>
              <a:schemeClr val="accent6"/>
            </a:solidFill>
          </a:ln>
        </p:spPr>
      </p:pic>
      <p:pic>
        <p:nvPicPr>
          <p:cNvPr id="12" name="Picture 11">
            <a:extLst>
              <a:ext uri="{FF2B5EF4-FFF2-40B4-BE49-F238E27FC236}">
                <a16:creationId xmlns:a16="http://schemas.microsoft.com/office/drawing/2014/main" id="{050E6ECB-FB8B-089E-6701-EA9BA909AE16}"/>
              </a:ext>
            </a:extLst>
          </p:cNvPr>
          <p:cNvPicPr>
            <a:picLocks noChangeAspect="1"/>
          </p:cNvPicPr>
          <p:nvPr/>
        </p:nvPicPr>
        <p:blipFill>
          <a:blip r:embed="rId3"/>
          <a:stretch>
            <a:fillRect/>
          </a:stretch>
        </p:blipFill>
        <p:spPr>
          <a:xfrm>
            <a:off x="3893570" y="678605"/>
            <a:ext cx="1356859" cy="4190458"/>
          </a:xfrm>
          <a:prstGeom prst="rect">
            <a:avLst/>
          </a:prstGeom>
          <a:ln>
            <a:solidFill>
              <a:schemeClr val="accent6"/>
            </a:solidFill>
          </a:ln>
        </p:spPr>
      </p:pic>
    </p:spTree>
    <p:extLst>
      <p:ext uri="{BB962C8B-B14F-4D97-AF65-F5344CB8AC3E}">
        <p14:creationId xmlns:p14="http://schemas.microsoft.com/office/powerpoint/2010/main" val="2082392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Authorizations</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283082" y="774700"/>
            <a:ext cx="3881724" cy="3819927"/>
          </a:xfrm>
        </p:spPr>
        <p:txBody>
          <a:bodyPr/>
          <a:lstStyle/>
          <a:p>
            <a:r>
              <a:rPr lang="en-US" dirty="0">
                <a:solidFill>
                  <a:schemeClr val="accent6"/>
                </a:solidFill>
              </a:rPr>
              <a:t>Details which authorizations the advisor has with regards to money movement for their account:</a:t>
            </a:r>
          </a:p>
          <a:p>
            <a:pPr lvl="1"/>
            <a:r>
              <a:rPr lang="en-US" dirty="0">
                <a:solidFill>
                  <a:schemeClr val="accent6"/>
                </a:solidFill>
              </a:rPr>
              <a:t>Advisor Contribution Authority</a:t>
            </a:r>
          </a:p>
          <a:p>
            <a:pPr lvl="2"/>
            <a:r>
              <a:rPr lang="en-US" dirty="0">
                <a:solidFill>
                  <a:schemeClr val="accent6"/>
                </a:solidFill>
              </a:rPr>
              <a:t>Authorizes the advisor to contribute to the account on the investor’s behalf</a:t>
            </a:r>
          </a:p>
          <a:p>
            <a:pPr lvl="1"/>
            <a:r>
              <a:rPr lang="en-US" dirty="0">
                <a:solidFill>
                  <a:schemeClr val="accent6"/>
                </a:solidFill>
              </a:rPr>
              <a:t>Advisor Distribution Authority</a:t>
            </a:r>
          </a:p>
          <a:p>
            <a:pPr lvl="2"/>
            <a:r>
              <a:rPr lang="en-US" dirty="0">
                <a:solidFill>
                  <a:schemeClr val="accent6"/>
                </a:solidFill>
              </a:rPr>
              <a:t>Authorizes the advisor to distribute from the account on the investor’s behalf</a:t>
            </a:r>
          </a:p>
          <a:p>
            <a:pPr lvl="1"/>
            <a:r>
              <a:rPr lang="en-US" dirty="0">
                <a:solidFill>
                  <a:schemeClr val="accent6"/>
                </a:solidFill>
              </a:rPr>
              <a:t>Bank Wire Authority</a:t>
            </a:r>
          </a:p>
          <a:p>
            <a:pPr lvl="2"/>
            <a:r>
              <a:rPr lang="en-US" dirty="0">
                <a:solidFill>
                  <a:schemeClr val="accent6"/>
                </a:solidFill>
              </a:rPr>
              <a:t>Bank account authorized to be used</a:t>
            </a:r>
          </a:p>
          <a:p>
            <a:pPr lvl="1"/>
            <a:r>
              <a:rPr lang="en-US" dirty="0">
                <a:solidFill>
                  <a:schemeClr val="accent6"/>
                </a:solidFill>
              </a:rPr>
              <a:t>ACH One Time Authority</a:t>
            </a:r>
          </a:p>
          <a:p>
            <a:pPr lvl="2"/>
            <a:r>
              <a:rPr lang="en-US" dirty="0">
                <a:solidFill>
                  <a:schemeClr val="accent6"/>
                </a:solidFill>
              </a:rPr>
              <a:t>Bank account authorized to be used for one-time ACH transfers</a:t>
            </a:r>
          </a:p>
          <a:p>
            <a:pPr lvl="1"/>
            <a:r>
              <a:rPr lang="en-US" dirty="0">
                <a:solidFill>
                  <a:schemeClr val="accent6"/>
                </a:solidFill>
              </a:rPr>
              <a:t>Other</a:t>
            </a:r>
          </a:p>
          <a:p>
            <a:pPr lvl="2"/>
            <a:r>
              <a:rPr lang="en-US" dirty="0">
                <a:solidFill>
                  <a:schemeClr val="accent6"/>
                </a:solidFill>
              </a:rPr>
              <a:t>Potential holds placed on account</a:t>
            </a:r>
          </a:p>
        </p:txBody>
      </p:sp>
      <p:pic>
        <p:nvPicPr>
          <p:cNvPr id="6" name="Picture 5">
            <a:extLst>
              <a:ext uri="{FF2B5EF4-FFF2-40B4-BE49-F238E27FC236}">
                <a16:creationId xmlns:a16="http://schemas.microsoft.com/office/drawing/2014/main" id="{DC76C238-A876-988A-46DE-06B37AC8240A}"/>
              </a:ext>
            </a:extLst>
          </p:cNvPr>
          <p:cNvPicPr>
            <a:picLocks noChangeAspect="1"/>
          </p:cNvPicPr>
          <p:nvPr/>
        </p:nvPicPr>
        <p:blipFill>
          <a:blip r:embed="rId2"/>
          <a:stretch>
            <a:fillRect/>
          </a:stretch>
        </p:blipFill>
        <p:spPr>
          <a:xfrm>
            <a:off x="4085232" y="657225"/>
            <a:ext cx="2279451" cy="4247361"/>
          </a:xfrm>
          <a:prstGeom prst="rect">
            <a:avLst/>
          </a:prstGeom>
          <a:ln>
            <a:solidFill>
              <a:schemeClr val="accent6"/>
            </a:solidFill>
          </a:ln>
        </p:spPr>
      </p:pic>
      <p:pic>
        <p:nvPicPr>
          <p:cNvPr id="11" name="Picture 10">
            <a:extLst>
              <a:ext uri="{FF2B5EF4-FFF2-40B4-BE49-F238E27FC236}">
                <a16:creationId xmlns:a16="http://schemas.microsoft.com/office/drawing/2014/main" id="{A1252D60-30C2-0A04-9663-FCA35E0AB2E3}"/>
              </a:ext>
            </a:extLst>
          </p:cNvPr>
          <p:cNvPicPr>
            <a:picLocks noChangeAspect="1"/>
          </p:cNvPicPr>
          <p:nvPr/>
        </p:nvPicPr>
        <p:blipFill>
          <a:blip r:embed="rId3"/>
          <a:stretch>
            <a:fillRect/>
          </a:stretch>
        </p:blipFill>
        <p:spPr>
          <a:xfrm>
            <a:off x="6364683" y="667678"/>
            <a:ext cx="1374267" cy="4075737"/>
          </a:xfrm>
          <a:prstGeom prst="rect">
            <a:avLst/>
          </a:prstGeom>
          <a:ln>
            <a:solidFill>
              <a:schemeClr val="accent6"/>
            </a:solidFill>
          </a:ln>
        </p:spPr>
      </p:pic>
      <p:pic>
        <p:nvPicPr>
          <p:cNvPr id="14" name="Picture 13">
            <a:extLst>
              <a:ext uri="{FF2B5EF4-FFF2-40B4-BE49-F238E27FC236}">
                <a16:creationId xmlns:a16="http://schemas.microsoft.com/office/drawing/2014/main" id="{1D879BC8-0AFB-3BFB-CC3E-E0278742718C}"/>
              </a:ext>
            </a:extLst>
          </p:cNvPr>
          <p:cNvPicPr>
            <a:picLocks noChangeAspect="1"/>
          </p:cNvPicPr>
          <p:nvPr/>
        </p:nvPicPr>
        <p:blipFill>
          <a:blip r:embed="rId4"/>
          <a:stretch>
            <a:fillRect/>
          </a:stretch>
        </p:blipFill>
        <p:spPr>
          <a:xfrm>
            <a:off x="7758119" y="956156"/>
            <a:ext cx="1374267" cy="3003553"/>
          </a:xfrm>
          <a:prstGeom prst="rect">
            <a:avLst/>
          </a:prstGeom>
          <a:ln>
            <a:solidFill>
              <a:schemeClr val="accent6"/>
            </a:solidFill>
          </a:ln>
        </p:spPr>
      </p:pic>
    </p:spTree>
    <p:extLst>
      <p:ext uri="{BB962C8B-B14F-4D97-AF65-F5344CB8AC3E}">
        <p14:creationId xmlns:p14="http://schemas.microsoft.com/office/powerpoint/2010/main" val="1225794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People</a:t>
            </a:r>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20957" y="953042"/>
            <a:ext cx="3441700" cy="3641585"/>
          </a:xfrm>
        </p:spPr>
        <p:txBody>
          <a:bodyPr/>
          <a:lstStyle/>
          <a:p>
            <a:r>
              <a:rPr lang="en-US" dirty="0">
                <a:solidFill>
                  <a:schemeClr val="accent6"/>
                </a:solidFill>
              </a:rPr>
              <a:t>Lists people associated with the account in the following areas:</a:t>
            </a:r>
          </a:p>
          <a:p>
            <a:pPr lvl="1"/>
            <a:r>
              <a:rPr lang="en-US" dirty="0">
                <a:solidFill>
                  <a:schemeClr val="accent6"/>
                </a:solidFill>
              </a:rPr>
              <a:t>Primary Beneficiary</a:t>
            </a:r>
          </a:p>
          <a:p>
            <a:pPr lvl="1"/>
            <a:r>
              <a:rPr lang="en-US" dirty="0">
                <a:solidFill>
                  <a:schemeClr val="accent6"/>
                </a:solidFill>
              </a:rPr>
              <a:t>Contingent Beneficiary</a:t>
            </a:r>
          </a:p>
          <a:p>
            <a:pPr lvl="1"/>
            <a:r>
              <a:rPr lang="en-US" dirty="0">
                <a:solidFill>
                  <a:schemeClr val="accent6"/>
                </a:solidFill>
              </a:rPr>
              <a:t>Trusted Contact</a:t>
            </a:r>
          </a:p>
          <a:p>
            <a:pPr lvl="1"/>
            <a:r>
              <a:rPr lang="en-US" dirty="0">
                <a:solidFill>
                  <a:schemeClr val="accent6"/>
                </a:solidFill>
              </a:rPr>
              <a:t>Interested Party</a:t>
            </a:r>
          </a:p>
          <a:p>
            <a:pPr lvl="1"/>
            <a:r>
              <a:rPr lang="en-US" dirty="0">
                <a:solidFill>
                  <a:schemeClr val="accent6"/>
                </a:solidFill>
              </a:rPr>
              <a:t>Authorized Parties/Trustees</a:t>
            </a:r>
          </a:p>
          <a:p>
            <a:r>
              <a:rPr lang="en-US" dirty="0">
                <a:solidFill>
                  <a:schemeClr val="accent6"/>
                </a:solidFill>
              </a:rPr>
              <a:t>Investors can add and edit interested and authorized parties but must contact their advisors to remove them. </a:t>
            </a:r>
            <a:r>
              <a:rPr lang="en-US" dirty="0">
                <a:solidFill>
                  <a:schemeClr val="accent6"/>
                </a:solidFill>
                <a:hlinkClick r:id="rId2"/>
              </a:rPr>
              <a:t>Learn more</a:t>
            </a:r>
            <a:endParaRPr lang="en-US" dirty="0">
              <a:solidFill>
                <a:schemeClr val="accent6"/>
              </a:solidFill>
            </a:endParaRPr>
          </a:p>
        </p:txBody>
      </p:sp>
      <p:pic>
        <p:nvPicPr>
          <p:cNvPr id="6" name="Picture 5">
            <a:extLst>
              <a:ext uri="{FF2B5EF4-FFF2-40B4-BE49-F238E27FC236}">
                <a16:creationId xmlns:a16="http://schemas.microsoft.com/office/drawing/2014/main" id="{11F2AA1E-AA47-EE83-E4C8-9BC659C0EE03}"/>
              </a:ext>
            </a:extLst>
          </p:cNvPr>
          <p:cNvPicPr>
            <a:picLocks noChangeAspect="1"/>
          </p:cNvPicPr>
          <p:nvPr/>
        </p:nvPicPr>
        <p:blipFill>
          <a:blip r:embed="rId3"/>
          <a:stretch>
            <a:fillRect/>
          </a:stretch>
        </p:blipFill>
        <p:spPr>
          <a:xfrm>
            <a:off x="3462657" y="724997"/>
            <a:ext cx="2676474" cy="4243585"/>
          </a:xfrm>
          <a:prstGeom prst="rect">
            <a:avLst/>
          </a:prstGeom>
          <a:ln>
            <a:solidFill>
              <a:schemeClr val="accent6"/>
            </a:solidFill>
          </a:ln>
        </p:spPr>
      </p:pic>
      <p:pic>
        <p:nvPicPr>
          <p:cNvPr id="11" name="Picture 10">
            <a:extLst>
              <a:ext uri="{FF2B5EF4-FFF2-40B4-BE49-F238E27FC236}">
                <a16:creationId xmlns:a16="http://schemas.microsoft.com/office/drawing/2014/main" id="{2AF1ECE6-67E8-A8DF-8D5D-708ACE2935E0}"/>
              </a:ext>
            </a:extLst>
          </p:cNvPr>
          <p:cNvPicPr>
            <a:picLocks noChangeAspect="1"/>
          </p:cNvPicPr>
          <p:nvPr/>
        </p:nvPicPr>
        <p:blipFill>
          <a:blip r:embed="rId4"/>
          <a:stretch>
            <a:fillRect/>
          </a:stretch>
        </p:blipFill>
        <p:spPr>
          <a:xfrm>
            <a:off x="6193257" y="724997"/>
            <a:ext cx="1394189" cy="3154852"/>
          </a:xfrm>
          <a:prstGeom prst="rect">
            <a:avLst/>
          </a:prstGeom>
          <a:ln>
            <a:solidFill>
              <a:schemeClr val="accent6"/>
            </a:solidFill>
          </a:ln>
        </p:spPr>
      </p:pic>
      <p:pic>
        <p:nvPicPr>
          <p:cNvPr id="14" name="Picture 13">
            <a:extLst>
              <a:ext uri="{FF2B5EF4-FFF2-40B4-BE49-F238E27FC236}">
                <a16:creationId xmlns:a16="http://schemas.microsoft.com/office/drawing/2014/main" id="{EAE82953-DAD2-4BAE-6304-C304A9C940AC}"/>
              </a:ext>
            </a:extLst>
          </p:cNvPr>
          <p:cNvPicPr>
            <a:picLocks noChangeAspect="1"/>
          </p:cNvPicPr>
          <p:nvPr/>
        </p:nvPicPr>
        <p:blipFill>
          <a:blip r:embed="rId5"/>
          <a:stretch>
            <a:fillRect/>
          </a:stretch>
        </p:blipFill>
        <p:spPr>
          <a:xfrm>
            <a:off x="7587446" y="724998"/>
            <a:ext cx="1382420" cy="3154852"/>
          </a:xfrm>
          <a:prstGeom prst="rect">
            <a:avLst/>
          </a:prstGeom>
          <a:ln>
            <a:solidFill>
              <a:schemeClr val="accent6"/>
            </a:solidFill>
          </a:ln>
        </p:spPr>
      </p:pic>
    </p:spTree>
    <p:extLst>
      <p:ext uri="{BB962C8B-B14F-4D97-AF65-F5344CB8AC3E}">
        <p14:creationId xmlns:p14="http://schemas.microsoft.com/office/powerpoint/2010/main" val="2959937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6CAE5-C0A8-6F30-41ED-56C56B0C0964}"/>
              </a:ext>
            </a:extLst>
          </p:cNvPr>
          <p:cNvSpPr>
            <a:spLocks noGrp="1"/>
          </p:cNvSpPr>
          <p:nvPr>
            <p:ph type="body" sz="quarter" idx="10"/>
          </p:nvPr>
        </p:nvSpPr>
        <p:spPr/>
        <p:txBody>
          <a:bodyPr/>
          <a:lstStyle/>
          <a:p>
            <a:r>
              <a:rPr lang="en-US"/>
              <a:t>Move Money</a:t>
            </a:r>
          </a:p>
        </p:txBody>
      </p:sp>
    </p:spTree>
    <p:extLst>
      <p:ext uri="{BB962C8B-B14F-4D97-AF65-F5344CB8AC3E}">
        <p14:creationId xmlns:p14="http://schemas.microsoft.com/office/powerpoint/2010/main" val="3928697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812800"/>
            <a:ext cx="3737749" cy="3781827"/>
          </a:xfrm>
        </p:spPr>
        <p:txBody>
          <a:bodyPr/>
          <a:lstStyle/>
          <a:p>
            <a:r>
              <a:rPr lang="en-US" b="1" dirty="0">
                <a:solidFill>
                  <a:schemeClr val="accent6"/>
                </a:solidFill>
              </a:rPr>
              <a:t>Goal: </a:t>
            </a:r>
            <a:r>
              <a:rPr lang="en-US" dirty="0">
                <a:solidFill>
                  <a:schemeClr val="accent6"/>
                </a:solidFill>
              </a:rPr>
              <a:t>End investors can move money to and from their Axos/RIA/aggregated accounts</a:t>
            </a:r>
          </a:p>
          <a:p>
            <a:r>
              <a:rPr lang="en-US" dirty="0">
                <a:solidFill>
                  <a:schemeClr val="accent6"/>
                </a:solidFill>
              </a:rPr>
              <a:t>End investors will </a:t>
            </a:r>
            <a:r>
              <a:rPr lang="en-US" b="1" dirty="0">
                <a:solidFill>
                  <a:schemeClr val="accent6"/>
                </a:solidFill>
              </a:rPr>
              <a:t>not</a:t>
            </a:r>
            <a:r>
              <a:rPr lang="en-US" dirty="0">
                <a:solidFill>
                  <a:schemeClr val="accent6"/>
                </a:solidFill>
              </a:rPr>
              <a:t> be able to distribute funds from their RIA accounts and must contact their advisor to do so</a:t>
            </a:r>
          </a:p>
        </p:txBody>
      </p:sp>
      <p:pic>
        <p:nvPicPr>
          <p:cNvPr id="18" name="Picture 17">
            <a:extLst>
              <a:ext uri="{FF2B5EF4-FFF2-40B4-BE49-F238E27FC236}">
                <a16:creationId xmlns:a16="http://schemas.microsoft.com/office/drawing/2014/main" id="{AB9BDA0E-2E2C-CD8F-1D16-370119CB00CD}"/>
              </a:ext>
            </a:extLst>
          </p:cNvPr>
          <p:cNvPicPr>
            <a:picLocks noChangeAspect="1"/>
          </p:cNvPicPr>
          <p:nvPr/>
        </p:nvPicPr>
        <p:blipFill>
          <a:blip r:embed="rId2"/>
          <a:srcRect/>
          <a:stretch/>
        </p:blipFill>
        <p:spPr>
          <a:xfrm>
            <a:off x="4565999" y="606022"/>
            <a:ext cx="4044868" cy="4033633"/>
          </a:xfrm>
          <a:prstGeom prst="rect">
            <a:avLst/>
          </a:prstGeom>
          <a:solidFill>
            <a:schemeClr val="accent6"/>
          </a:solidFill>
          <a:ln>
            <a:solidFill>
              <a:schemeClr val="accent6"/>
            </a:solidFill>
          </a:ln>
        </p:spPr>
      </p:pic>
      <p:pic>
        <p:nvPicPr>
          <p:cNvPr id="4" name="Picture 3">
            <a:extLst>
              <a:ext uri="{FF2B5EF4-FFF2-40B4-BE49-F238E27FC236}">
                <a16:creationId xmlns:a16="http://schemas.microsoft.com/office/drawing/2014/main" id="{1FD0B712-A1EC-F0F5-09EA-9671C659E567}"/>
              </a:ext>
            </a:extLst>
          </p:cNvPr>
          <p:cNvPicPr>
            <a:picLocks noChangeAspect="1"/>
          </p:cNvPicPr>
          <p:nvPr/>
        </p:nvPicPr>
        <p:blipFill>
          <a:blip r:embed="rId3"/>
          <a:stretch>
            <a:fillRect/>
          </a:stretch>
        </p:blipFill>
        <p:spPr>
          <a:xfrm>
            <a:off x="687969" y="2900314"/>
            <a:ext cx="3299351" cy="1627077"/>
          </a:xfrm>
          <a:prstGeom prst="rect">
            <a:avLst/>
          </a:prstGeom>
          <a:ln>
            <a:solidFill>
              <a:schemeClr val="accent1"/>
            </a:solidFill>
          </a:ln>
        </p:spPr>
      </p:pic>
      <p:sp>
        <p:nvSpPr>
          <p:cNvPr id="5" name="Oval 4">
            <a:extLst>
              <a:ext uri="{FF2B5EF4-FFF2-40B4-BE49-F238E27FC236}">
                <a16:creationId xmlns:a16="http://schemas.microsoft.com/office/drawing/2014/main" id="{B0B711AE-8415-FB77-E01F-3F9365880D3B}"/>
              </a:ext>
            </a:extLst>
          </p:cNvPr>
          <p:cNvSpPr/>
          <p:nvPr/>
        </p:nvSpPr>
        <p:spPr>
          <a:xfrm>
            <a:off x="687969" y="350187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752647F5-D8EF-4FDA-6B53-74FC17522BB8}"/>
              </a:ext>
            </a:extLst>
          </p:cNvPr>
          <p:cNvSpPr/>
          <p:nvPr/>
        </p:nvSpPr>
        <p:spPr>
          <a:xfrm>
            <a:off x="2191381" y="21371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7" name="Oval 6">
            <a:extLst>
              <a:ext uri="{FF2B5EF4-FFF2-40B4-BE49-F238E27FC236}">
                <a16:creationId xmlns:a16="http://schemas.microsoft.com/office/drawing/2014/main" id="{EF7978D4-19F1-95D1-A2E4-93D1F2B96327}"/>
              </a:ext>
            </a:extLst>
          </p:cNvPr>
          <p:cNvSpPr/>
          <p:nvPr/>
        </p:nvSpPr>
        <p:spPr>
          <a:xfrm>
            <a:off x="5257729" y="224991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Tree>
    <p:extLst>
      <p:ext uri="{BB962C8B-B14F-4D97-AF65-F5344CB8AC3E}">
        <p14:creationId xmlns:p14="http://schemas.microsoft.com/office/powerpoint/2010/main" val="16215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2642-464A-63D1-FD97-1D90E4391EAE}"/>
              </a:ext>
            </a:extLst>
          </p:cNvPr>
          <p:cNvSpPr>
            <a:spLocks noGrp="1"/>
          </p:cNvSpPr>
          <p:nvPr>
            <p:ph type="title"/>
          </p:nvPr>
        </p:nvSpPr>
        <p:spPr/>
        <p:txBody>
          <a:bodyPr/>
          <a:lstStyle/>
          <a:p>
            <a:r>
              <a:rPr lang="en-US" dirty="0">
                <a:solidFill>
                  <a:schemeClr val="accent6"/>
                </a:solidFill>
              </a:rPr>
              <a:t>Online Access Terms and Conditions Agreement</a:t>
            </a:r>
            <a:br>
              <a:rPr lang="en-US" dirty="0"/>
            </a:br>
            <a:endParaRPr lang="en-US" dirty="0"/>
          </a:p>
        </p:txBody>
      </p:sp>
      <p:sp>
        <p:nvSpPr>
          <p:cNvPr id="3" name="Text Placeholder 2">
            <a:extLst>
              <a:ext uri="{FF2B5EF4-FFF2-40B4-BE49-F238E27FC236}">
                <a16:creationId xmlns:a16="http://schemas.microsoft.com/office/drawing/2014/main" id="{38F4BF5A-28A9-8EAF-9C8E-67460C265B99}"/>
              </a:ext>
            </a:extLst>
          </p:cNvPr>
          <p:cNvSpPr>
            <a:spLocks noGrp="1"/>
          </p:cNvSpPr>
          <p:nvPr>
            <p:ph type="body" sz="quarter" idx="12"/>
          </p:nvPr>
        </p:nvSpPr>
        <p:spPr>
          <a:xfrm>
            <a:off x="343433" y="819150"/>
            <a:ext cx="8441475" cy="3775477"/>
          </a:xfrm>
        </p:spPr>
        <p:txBody>
          <a:bodyPr/>
          <a:lstStyle/>
          <a:p>
            <a:r>
              <a:rPr lang="en-US" dirty="0">
                <a:solidFill>
                  <a:schemeClr val="accent6"/>
                </a:solidFill>
              </a:rPr>
              <a:t>End investors must review and accept the agreement</a:t>
            </a:r>
          </a:p>
        </p:txBody>
      </p:sp>
      <p:pic>
        <p:nvPicPr>
          <p:cNvPr id="10" name="Picture 9">
            <a:extLst>
              <a:ext uri="{FF2B5EF4-FFF2-40B4-BE49-F238E27FC236}">
                <a16:creationId xmlns:a16="http://schemas.microsoft.com/office/drawing/2014/main" id="{47699198-3F82-A653-0BA2-F6D808A0568C}"/>
              </a:ext>
            </a:extLst>
          </p:cNvPr>
          <p:cNvPicPr>
            <a:picLocks noChangeAspect="1"/>
          </p:cNvPicPr>
          <p:nvPr/>
        </p:nvPicPr>
        <p:blipFill>
          <a:blip r:embed="rId2"/>
          <a:stretch>
            <a:fillRect/>
          </a:stretch>
        </p:blipFill>
        <p:spPr>
          <a:xfrm>
            <a:off x="1663699" y="1153060"/>
            <a:ext cx="5333141" cy="3803586"/>
          </a:xfrm>
          <a:prstGeom prst="rect">
            <a:avLst/>
          </a:prstGeom>
        </p:spPr>
      </p:pic>
      <p:sp>
        <p:nvSpPr>
          <p:cNvPr id="4" name="Rectangle 3">
            <a:extLst>
              <a:ext uri="{FF2B5EF4-FFF2-40B4-BE49-F238E27FC236}">
                <a16:creationId xmlns:a16="http://schemas.microsoft.com/office/drawing/2014/main" id="{493EBF08-8D80-C537-712A-41D84F42EE30}"/>
              </a:ext>
            </a:extLst>
          </p:cNvPr>
          <p:cNvSpPr/>
          <p:nvPr/>
        </p:nvSpPr>
        <p:spPr>
          <a:xfrm>
            <a:off x="2028825" y="1235869"/>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E849D41-E563-9F3D-D855-53ED4A20A45D}"/>
              </a:ext>
            </a:extLst>
          </p:cNvPr>
          <p:cNvPicPr>
            <a:picLocks noChangeAspect="1"/>
          </p:cNvPicPr>
          <p:nvPr/>
        </p:nvPicPr>
        <p:blipFill>
          <a:blip r:embed="rId3"/>
          <a:stretch>
            <a:fillRect/>
          </a:stretch>
        </p:blipFill>
        <p:spPr>
          <a:xfrm>
            <a:off x="2153840" y="1264446"/>
            <a:ext cx="366863" cy="82296"/>
          </a:xfrm>
          <a:prstGeom prst="rect">
            <a:avLst/>
          </a:prstGeom>
        </p:spPr>
      </p:pic>
    </p:spTree>
    <p:extLst>
      <p:ext uri="{BB962C8B-B14F-4D97-AF65-F5344CB8AC3E}">
        <p14:creationId xmlns:p14="http://schemas.microsoft.com/office/powerpoint/2010/main" val="20413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Contributions to</a:t>
            </a:r>
            <a:br>
              <a:rPr lang="en-US" dirty="0">
                <a:solidFill>
                  <a:schemeClr val="accent6"/>
                </a:solidFill>
              </a:rPr>
            </a:br>
            <a:r>
              <a:rPr lang="en-US" dirty="0">
                <a:solidFill>
                  <a:schemeClr val="accent6"/>
                </a:solidFill>
              </a:rPr>
              <a:t>Non-Retirement 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2844267" cy="3641585"/>
          </a:xfrm>
        </p:spPr>
        <p:txBody>
          <a:bodyPr/>
          <a:lstStyle/>
          <a:p>
            <a:r>
              <a:rPr lang="en-US" dirty="0">
                <a:solidFill>
                  <a:schemeClr val="accent6"/>
                </a:solidFill>
              </a:rPr>
              <a:t>End investors can contribute to their non-retirement RIA accounts</a:t>
            </a:r>
          </a:p>
          <a:p>
            <a:pPr lvl="1"/>
            <a:r>
              <a:rPr lang="en-US" dirty="0">
                <a:solidFill>
                  <a:schemeClr val="accent6"/>
                </a:solidFill>
              </a:rPr>
              <a:t>Investors can execute recurring and one-time contributions to their non-retirement RIA accounts on the same day or a future date</a:t>
            </a:r>
          </a:p>
        </p:txBody>
      </p:sp>
      <p:pic>
        <p:nvPicPr>
          <p:cNvPr id="10" name="Picture 9">
            <a:extLst>
              <a:ext uri="{FF2B5EF4-FFF2-40B4-BE49-F238E27FC236}">
                <a16:creationId xmlns:a16="http://schemas.microsoft.com/office/drawing/2014/main" id="{9B4E9F52-BA11-7A24-A6E0-994F6113C1C0}"/>
              </a:ext>
            </a:extLst>
          </p:cNvPr>
          <p:cNvPicPr>
            <a:picLocks noChangeAspect="1"/>
          </p:cNvPicPr>
          <p:nvPr/>
        </p:nvPicPr>
        <p:blipFill>
          <a:blip r:embed="rId2"/>
          <a:srcRect/>
          <a:stretch/>
        </p:blipFill>
        <p:spPr>
          <a:xfrm>
            <a:off x="7218397" y="758369"/>
            <a:ext cx="1582164" cy="3425913"/>
          </a:xfrm>
          <a:prstGeom prst="rect">
            <a:avLst/>
          </a:prstGeom>
          <a:ln>
            <a:solidFill>
              <a:schemeClr val="accent6"/>
            </a:solidFill>
          </a:ln>
        </p:spPr>
      </p:pic>
      <p:pic>
        <p:nvPicPr>
          <p:cNvPr id="18" name="Picture 17">
            <a:extLst>
              <a:ext uri="{FF2B5EF4-FFF2-40B4-BE49-F238E27FC236}">
                <a16:creationId xmlns:a16="http://schemas.microsoft.com/office/drawing/2014/main" id="{47BDA194-31C3-8462-E1E1-C9412856747E}"/>
              </a:ext>
            </a:extLst>
          </p:cNvPr>
          <p:cNvPicPr>
            <a:picLocks noChangeAspect="1"/>
          </p:cNvPicPr>
          <p:nvPr/>
        </p:nvPicPr>
        <p:blipFill>
          <a:blip r:embed="rId3"/>
          <a:srcRect/>
          <a:stretch/>
        </p:blipFill>
        <p:spPr>
          <a:xfrm>
            <a:off x="3520998" y="1356510"/>
            <a:ext cx="3435455" cy="3425913"/>
          </a:xfrm>
          <a:prstGeom prst="rect">
            <a:avLst/>
          </a:prstGeom>
          <a:ln>
            <a:solidFill>
              <a:schemeClr val="accent6"/>
            </a:solidFill>
          </a:ln>
        </p:spPr>
      </p:pic>
    </p:spTree>
    <p:extLst>
      <p:ext uri="{BB962C8B-B14F-4D97-AF65-F5344CB8AC3E}">
        <p14:creationId xmlns:p14="http://schemas.microsoft.com/office/powerpoint/2010/main" val="1660658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a:xfrm>
            <a:off x="343439" y="99770"/>
            <a:ext cx="7854411" cy="791770"/>
          </a:xfrm>
        </p:spPr>
        <p:txBody>
          <a:bodyPr/>
          <a:lstStyle/>
          <a:p>
            <a:r>
              <a:rPr lang="en-US" dirty="0">
                <a:solidFill>
                  <a:schemeClr val="accent6"/>
                </a:solidFill>
              </a:rPr>
              <a:t>Move Money – Contributions to Retirement</a:t>
            </a:r>
            <a:br>
              <a:rPr lang="en-US" dirty="0">
                <a:solidFill>
                  <a:schemeClr val="accent6"/>
                </a:solidFill>
              </a:rPr>
            </a:br>
            <a:r>
              <a:rPr lang="en-US" dirty="0">
                <a:solidFill>
                  <a:schemeClr val="accent6"/>
                </a:solidFill>
              </a:rPr>
              <a:t>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5676367" cy="3641585"/>
          </a:xfrm>
        </p:spPr>
        <p:txBody>
          <a:bodyPr/>
          <a:lstStyle/>
          <a:p>
            <a:r>
              <a:rPr lang="en-US" dirty="0">
                <a:solidFill>
                  <a:schemeClr val="accent6"/>
                </a:solidFill>
              </a:rPr>
              <a:t>End investors can contribute to their retirement RIA accounts</a:t>
            </a:r>
          </a:p>
          <a:p>
            <a:pPr lvl="1"/>
            <a:r>
              <a:rPr lang="en-US" dirty="0">
                <a:solidFill>
                  <a:schemeClr val="accent6"/>
                </a:solidFill>
              </a:rPr>
              <a:t>Investors will see how much they have contributed and the remaining contribution amount for each applicable contribution year</a:t>
            </a:r>
          </a:p>
          <a:p>
            <a:pPr lvl="1"/>
            <a:r>
              <a:rPr lang="en-US" dirty="0">
                <a:solidFill>
                  <a:schemeClr val="accent6"/>
                </a:solidFill>
              </a:rPr>
              <a:t>They will not be able to contribute past the maximum contribution limit </a:t>
            </a:r>
          </a:p>
          <a:p>
            <a:endParaRPr lang="en-US" dirty="0"/>
          </a:p>
        </p:txBody>
      </p:sp>
      <p:pic>
        <p:nvPicPr>
          <p:cNvPr id="6" name="Picture 5">
            <a:extLst>
              <a:ext uri="{FF2B5EF4-FFF2-40B4-BE49-F238E27FC236}">
                <a16:creationId xmlns:a16="http://schemas.microsoft.com/office/drawing/2014/main" id="{04FAF98F-B539-31FA-6AFC-4DA781B9B3A1}"/>
              </a:ext>
            </a:extLst>
          </p:cNvPr>
          <p:cNvPicPr>
            <a:picLocks noChangeAspect="1"/>
          </p:cNvPicPr>
          <p:nvPr/>
        </p:nvPicPr>
        <p:blipFill>
          <a:blip r:embed="rId2"/>
          <a:srcRect/>
          <a:stretch/>
        </p:blipFill>
        <p:spPr>
          <a:xfrm>
            <a:off x="3010513" y="2355659"/>
            <a:ext cx="2661517" cy="2654125"/>
          </a:xfrm>
          <a:prstGeom prst="rect">
            <a:avLst/>
          </a:prstGeom>
          <a:ln>
            <a:solidFill>
              <a:schemeClr val="accent6"/>
            </a:solidFill>
          </a:ln>
        </p:spPr>
      </p:pic>
      <p:pic>
        <p:nvPicPr>
          <p:cNvPr id="8" name="Picture 7">
            <a:extLst>
              <a:ext uri="{FF2B5EF4-FFF2-40B4-BE49-F238E27FC236}">
                <a16:creationId xmlns:a16="http://schemas.microsoft.com/office/drawing/2014/main" id="{11DD2161-DA72-99EF-B58B-771ED447FC28}"/>
              </a:ext>
            </a:extLst>
          </p:cNvPr>
          <p:cNvPicPr>
            <a:picLocks noChangeAspect="1"/>
          </p:cNvPicPr>
          <p:nvPr/>
        </p:nvPicPr>
        <p:blipFill>
          <a:blip r:embed="rId3"/>
          <a:srcRect/>
          <a:stretch/>
        </p:blipFill>
        <p:spPr>
          <a:xfrm>
            <a:off x="5873807" y="1311329"/>
            <a:ext cx="1239616" cy="2684183"/>
          </a:xfrm>
          <a:prstGeom prst="rect">
            <a:avLst/>
          </a:prstGeom>
          <a:ln>
            <a:solidFill>
              <a:schemeClr val="accent6"/>
            </a:solidFill>
          </a:ln>
        </p:spPr>
      </p:pic>
      <p:pic>
        <p:nvPicPr>
          <p:cNvPr id="10" name="Picture 9">
            <a:extLst>
              <a:ext uri="{FF2B5EF4-FFF2-40B4-BE49-F238E27FC236}">
                <a16:creationId xmlns:a16="http://schemas.microsoft.com/office/drawing/2014/main" id="{4E8FEEA6-DF4D-E79F-74EA-9D1B29FBCAF4}"/>
              </a:ext>
            </a:extLst>
          </p:cNvPr>
          <p:cNvPicPr>
            <a:picLocks noChangeAspect="1"/>
          </p:cNvPicPr>
          <p:nvPr/>
        </p:nvPicPr>
        <p:blipFill>
          <a:blip r:embed="rId4"/>
          <a:srcRect/>
          <a:stretch/>
        </p:blipFill>
        <p:spPr>
          <a:xfrm>
            <a:off x="7315200" y="731758"/>
            <a:ext cx="1244601" cy="3843327"/>
          </a:xfrm>
          <a:prstGeom prst="rect">
            <a:avLst/>
          </a:prstGeom>
          <a:ln>
            <a:solidFill>
              <a:schemeClr val="accent6"/>
            </a:solidFill>
          </a:ln>
        </p:spPr>
      </p:pic>
    </p:spTree>
    <p:extLst>
      <p:ext uri="{BB962C8B-B14F-4D97-AF65-F5344CB8AC3E}">
        <p14:creationId xmlns:p14="http://schemas.microsoft.com/office/powerpoint/2010/main" val="238183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Scheduled Transfers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52900" y="787130"/>
            <a:ext cx="3724302" cy="3641585"/>
          </a:xfrm>
        </p:spPr>
        <p:txBody>
          <a:bodyPr/>
          <a:lstStyle/>
          <a:p>
            <a:r>
              <a:rPr lang="en-US" dirty="0">
                <a:solidFill>
                  <a:schemeClr val="accent6"/>
                </a:solidFill>
              </a:rPr>
              <a:t>End investors see their scheduled transfers across all their accounts on the Scheduled Transfers page (web)</a:t>
            </a:r>
          </a:p>
          <a:p>
            <a:r>
              <a:rPr lang="en-US" dirty="0">
                <a:solidFill>
                  <a:schemeClr val="accent6"/>
                </a:solidFill>
              </a:rPr>
              <a:t>End investors can delete one-time and recurring scheduled transfers to and from their RIA accounts</a:t>
            </a:r>
          </a:p>
          <a:p>
            <a:r>
              <a:rPr lang="en-US" dirty="0">
                <a:solidFill>
                  <a:schemeClr val="accent6"/>
                </a:solidFill>
              </a:rPr>
              <a:t>End investors will not be able to delete any transactions that are pending to be executed within three days</a:t>
            </a:r>
          </a:p>
        </p:txBody>
      </p:sp>
      <p:pic>
        <p:nvPicPr>
          <p:cNvPr id="9" name="Picture 8">
            <a:extLst>
              <a:ext uri="{FF2B5EF4-FFF2-40B4-BE49-F238E27FC236}">
                <a16:creationId xmlns:a16="http://schemas.microsoft.com/office/drawing/2014/main" id="{1D38D30B-9AB8-F586-E0C1-12B883AE6616}"/>
              </a:ext>
            </a:extLst>
          </p:cNvPr>
          <p:cNvPicPr>
            <a:picLocks noChangeAspect="1"/>
          </p:cNvPicPr>
          <p:nvPr/>
        </p:nvPicPr>
        <p:blipFill>
          <a:blip r:embed="rId2"/>
          <a:srcRect/>
          <a:stretch/>
        </p:blipFill>
        <p:spPr>
          <a:xfrm>
            <a:off x="4086663" y="595053"/>
            <a:ext cx="4713897" cy="2283429"/>
          </a:xfrm>
          <a:prstGeom prst="rect">
            <a:avLst/>
          </a:prstGeom>
          <a:ln>
            <a:solidFill>
              <a:schemeClr val="accent6"/>
            </a:solidFill>
          </a:ln>
        </p:spPr>
      </p:pic>
      <p:sp>
        <p:nvSpPr>
          <p:cNvPr id="14" name="Oval 13">
            <a:extLst>
              <a:ext uri="{FF2B5EF4-FFF2-40B4-BE49-F238E27FC236}">
                <a16:creationId xmlns:a16="http://schemas.microsoft.com/office/drawing/2014/main" id="{B1DCDF98-36CC-E81D-4EB2-82144D91393E}"/>
              </a:ext>
            </a:extLst>
          </p:cNvPr>
          <p:cNvSpPr/>
          <p:nvPr/>
        </p:nvSpPr>
        <p:spPr>
          <a:xfrm>
            <a:off x="3196701" y="190306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352DAA8-1222-9164-8539-9CA51A3EDE79}"/>
              </a:ext>
            </a:extLst>
          </p:cNvPr>
          <p:cNvSpPr/>
          <p:nvPr/>
        </p:nvSpPr>
        <p:spPr>
          <a:xfrm>
            <a:off x="8670648" y="22144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4503739A-7C70-FD01-BE3F-A8A2E685D433}"/>
              </a:ext>
            </a:extLst>
          </p:cNvPr>
          <p:cNvSpPr/>
          <p:nvPr/>
        </p:nvSpPr>
        <p:spPr>
          <a:xfrm>
            <a:off x="1200823" y="2754965"/>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7" name="Picture 6">
            <a:extLst>
              <a:ext uri="{FF2B5EF4-FFF2-40B4-BE49-F238E27FC236}">
                <a16:creationId xmlns:a16="http://schemas.microsoft.com/office/drawing/2014/main" id="{9CF532EA-77E4-8548-1899-0D3DDFD5E721}"/>
              </a:ext>
            </a:extLst>
          </p:cNvPr>
          <p:cNvPicPr>
            <a:picLocks noChangeAspect="1"/>
          </p:cNvPicPr>
          <p:nvPr/>
        </p:nvPicPr>
        <p:blipFill>
          <a:blip r:embed="rId3"/>
          <a:stretch>
            <a:fillRect/>
          </a:stretch>
        </p:blipFill>
        <p:spPr>
          <a:xfrm>
            <a:off x="4418461" y="3028458"/>
            <a:ext cx="3738281" cy="1945954"/>
          </a:xfrm>
          <a:prstGeom prst="rect">
            <a:avLst/>
          </a:prstGeom>
          <a:ln>
            <a:solidFill>
              <a:schemeClr val="accent6"/>
            </a:solidFill>
          </a:ln>
        </p:spPr>
      </p:pic>
      <p:pic>
        <p:nvPicPr>
          <p:cNvPr id="10" name="Picture 9">
            <a:extLst>
              <a:ext uri="{FF2B5EF4-FFF2-40B4-BE49-F238E27FC236}">
                <a16:creationId xmlns:a16="http://schemas.microsoft.com/office/drawing/2014/main" id="{F51E188E-29D0-FCE5-305D-BFDAB9E15DA3}"/>
              </a:ext>
            </a:extLst>
          </p:cNvPr>
          <p:cNvPicPr>
            <a:picLocks noChangeAspect="1"/>
          </p:cNvPicPr>
          <p:nvPr/>
        </p:nvPicPr>
        <p:blipFill>
          <a:blip r:embed="rId4"/>
          <a:stretch>
            <a:fillRect/>
          </a:stretch>
        </p:blipFill>
        <p:spPr>
          <a:xfrm>
            <a:off x="628649" y="3028458"/>
            <a:ext cx="3738281" cy="1945954"/>
          </a:xfrm>
          <a:prstGeom prst="rect">
            <a:avLst/>
          </a:prstGeom>
          <a:ln>
            <a:solidFill>
              <a:schemeClr val="accent6"/>
            </a:solidFill>
          </a:ln>
        </p:spPr>
      </p:pic>
      <p:sp>
        <p:nvSpPr>
          <p:cNvPr id="16" name="Oval 15">
            <a:extLst>
              <a:ext uri="{FF2B5EF4-FFF2-40B4-BE49-F238E27FC236}">
                <a16:creationId xmlns:a16="http://schemas.microsoft.com/office/drawing/2014/main" id="{884BE615-B123-7DD8-0A94-D68EBE03D53F}"/>
              </a:ext>
            </a:extLst>
          </p:cNvPr>
          <p:cNvSpPr/>
          <p:nvPr/>
        </p:nvSpPr>
        <p:spPr>
          <a:xfrm>
            <a:off x="679859" y="379578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8" name="Oval 17">
            <a:extLst>
              <a:ext uri="{FF2B5EF4-FFF2-40B4-BE49-F238E27FC236}">
                <a16:creationId xmlns:a16="http://schemas.microsoft.com/office/drawing/2014/main" id="{E686904F-72BE-CEC3-12FA-093A624D4612}"/>
              </a:ext>
            </a:extLst>
          </p:cNvPr>
          <p:cNvSpPr/>
          <p:nvPr/>
        </p:nvSpPr>
        <p:spPr>
          <a:xfrm>
            <a:off x="4823402" y="3795787"/>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1494112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4497C-F4B4-1C96-5516-B542FE43E515}"/>
              </a:ext>
            </a:extLst>
          </p:cNvPr>
          <p:cNvSpPr>
            <a:spLocks noGrp="1"/>
          </p:cNvSpPr>
          <p:nvPr>
            <p:ph type="body" sz="quarter" idx="10"/>
          </p:nvPr>
        </p:nvSpPr>
        <p:spPr/>
        <p:txBody>
          <a:bodyPr/>
          <a:lstStyle/>
          <a:p>
            <a:r>
              <a:rPr lang="en-US" dirty="0"/>
              <a:t>Utilities/ Mega Menu</a:t>
            </a:r>
            <a:br>
              <a:rPr lang="en-US" dirty="0"/>
            </a:br>
            <a:br>
              <a:rPr lang="en-US" sz="2000" dirty="0"/>
            </a:br>
            <a:endParaRPr lang="en-US" dirty="0"/>
          </a:p>
        </p:txBody>
      </p:sp>
    </p:spTree>
    <p:extLst>
      <p:ext uri="{BB962C8B-B14F-4D97-AF65-F5344CB8AC3E}">
        <p14:creationId xmlns:p14="http://schemas.microsoft.com/office/powerpoint/2010/main" val="1778674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CC03-5ABC-50CE-D9CB-189032B40DAC}"/>
              </a:ext>
            </a:extLst>
          </p:cNvPr>
          <p:cNvSpPr>
            <a:spLocks noGrp="1"/>
          </p:cNvSpPr>
          <p:nvPr>
            <p:ph type="title"/>
          </p:nvPr>
        </p:nvSpPr>
        <p:spPr/>
        <p:txBody>
          <a:bodyPr/>
          <a:lstStyle/>
          <a:p>
            <a:r>
              <a:rPr lang="en-US" dirty="0">
                <a:solidFill>
                  <a:schemeClr val="accent6"/>
                </a:solidFill>
              </a:rPr>
              <a:t>Utilities/ Mega Menu</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846C32-D47C-B379-031E-16EF6E9DF0D0}"/>
              </a:ext>
            </a:extLst>
          </p:cNvPr>
          <p:cNvSpPr>
            <a:spLocks noGrp="1"/>
          </p:cNvSpPr>
          <p:nvPr>
            <p:ph type="body" sz="quarter" idx="12"/>
          </p:nvPr>
        </p:nvSpPr>
        <p:spPr>
          <a:xfrm>
            <a:off x="343434" y="774700"/>
            <a:ext cx="6012916" cy="3819927"/>
          </a:xfrm>
        </p:spPr>
        <p:txBody>
          <a:bodyPr/>
          <a:lstStyle/>
          <a:p>
            <a:r>
              <a:rPr lang="en-US" sz="1330" b="1" dirty="0">
                <a:solidFill>
                  <a:schemeClr val="accent6"/>
                </a:solidFill>
              </a:rPr>
              <a:t>Goal: </a:t>
            </a:r>
            <a:r>
              <a:rPr lang="en-US" sz="1330" dirty="0">
                <a:solidFill>
                  <a:schemeClr val="accent6"/>
                </a:solidFill>
              </a:rPr>
              <a:t>End investors will use the utility bar (web) and mega menu (app) to access account resources</a:t>
            </a:r>
          </a:p>
          <a:p>
            <a:r>
              <a:rPr lang="en-US" sz="1330" dirty="0">
                <a:solidFill>
                  <a:schemeClr val="accent6"/>
                </a:solidFill>
              </a:rPr>
              <a:t>Key resources include:</a:t>
            </a:r>
          </a:p>
          <a:p>
            <a:pPr lvl="1"/>
            <a:r>
              <a:rPr lang="en-US" sz="1330" dirty="0">
                <a:solidFill>
                  <a:schemeClr val="accent6"/>
                </a:solidFill>
              </a:rPr>
              <a:t>Messages</a:t>
            </a:r>
          </a:p>
          <a:p>
            <a:pPr lvl="1"/>
            <a:r>
              <a:rPr lang="en-US" sz="1330" dirty="0">
                <a:solidFill>
                  <a:schemeClr val="accent6"/>
                </a:solidFill>
              </a:rPr>
              <a:t>Alerts</a:t>
            </a:r>
          </a:p>
          <a:p>
            <a:pPr lvl="1"/>
            <a:r>
              <a:rPr lang="en-US" sz="1330" dirty="0">
                <a:solidFill>
                  <a:schemeClr val="accent6"/>
                </a:solidFill>
              </a:rPr>
              <a:t>Support</a:t>
            </a:r>
          </a:p>
          <a:p>
            <a:pPr lvl="1"/>
            <a:r>
              <a:rPr lang="en-US" sz="1330" dirty="0">
                <a:solidFill>
                  <a:schemeClr val="accent6"/>
                </a:solidFill>
              </a:rPr>
              <a:t>Personal Information</a:t>
            </a:r>
          </a:p>
        </p:txBody>
      </p:sp>
      <p:pic>
        <p:nvPicPr>
          <p:cNvPr id="10" name="Picture 9">
            <a:extLst>
              <a:ext uri="{FF2B5EF4-FFF2-40B4-BE49-F238E27FC236}">
                <a16:creationId xmlns:a16="http://schemas.microsoft.com/office/drawing/2014/main" id="{B01481CA-3C91-2040-5E52-A457D3BBDAE5}"/>
              </a:ext>
            </a:extLst>
          </p:cNvPr>
          <p:cNvPicPr>
            <a:picLocks noChangeAspect="1"/>
          </p:cNvPicPr>
          <p:nvPr/>
        </p:nvPicPr>
        <p:blipFill>
          <a:blip r:embed="rId2"/>
          <a:stretch>
            <a:fillRect/>
          </a:stretch>
        </p:blipFill>
        <p:spPr>
          <a:xfrm>
            <a:off x="6457951" y="543716"/>
            <a:ext cx="1462844" cy="4056068"/>
          </a:xfrm>
          <a:prstGeom prst="rect">
            <a:avLst/>
          </a:prstGeom>
          <a:ln>
            <a:solidFill>
              <a:schemeClr val="accent6"/>
            </a:solidFill>
          </a:ln>
        </p:spPr>
      </p:pic>
      <p:pic>
        <p:nvPicPr>
          <p:cNvPr id="6" name="Picture 5">
            <a:extLst>
              <a:ext uri="{FF2B5EF4-FFF2-40B4-BE49-F238E27FC236}">
                <a16:creationId xmlns:a16="http://schemas.microsoft.com/office/drawing/2014/main" id="{3B816E09-20FB-BD6A-CEC4-E3B4D5AF5C5C}"/>
              </a:ext>
            </a:extLst>
          </p:cNvPr>
          <p:cNvPicPr>
            <a:picLocks noChangeAspect="1"/>
          </p:cNvPicPr>
          <p:nvPr/>
        </p:nvPicPr>
        <p:blipFill>
          <a:blip r:embed="rId3"/>
          <a:stretch>
            <a:fillRect/>
          </a:stretch>
        </p:blipFill>
        <p:spPr>
          <a:xfrm>
            <a:off x="652967" y="3337587"/>
            <a:ext cx="5495457" cy="929611"/>
          </a:xfrm>
          <a:prstGeom prst="rect">
            <a:avLst/>
          </a:prstGeom>
        </p:spPr>
      </p:pic>
    </p:spTree>
    <p:extLst>
      <p:ext uri="{BB962C8B-B14F-4D97-AF65-F5344CB8AC3E}">
        <p14:creationId xmlns:p14="http://schemas.microsoft.com/office/powerpoint/2010/main" val="1993812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Message Center</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send messages about platform technical issues     or about their Axos accounts</a:t>
            </a:r>
          </a:p>
          <a:p>
            <a:pPr lvl="1"/>
            <a:r>
              <a:rPr lang="en-US" sz="1330" dirty="0">
                <a:solidFill>
                  <a:schemeClr val="accent6"/>
                </a:solidFill>
              </a:rPr>
              <a:t>Note: advisor messaging is not available</a:t>
            </a:r>
          </a:p>
        </p:txBody>
      </p:sp>
      <p:pic>
        <p:nvPicPr>
          <p:cNvPr id="7" name="Picture 6">
            <a:extLst>
              <a:ext uri="{FF2B5EF4-FFF2-40B4-BE49-F238E27FC236}">
                <a16:creationId xmlns:a16="http://schemas.microsoft.com/office/drawing/2014/main" id="{B1E50576-D5AF-1BD5-D8DB-59F356FEE8C1}"/>
              </a:ext>
            </a:extLst>
          </p:cNvPr>
          <p:cNvPicPr>
            <a:picLocks noChangeAspect="1"/>
          </p:cNvPicPr>
          <p:nvPr/>
        </p:nvPicPr>
        <p:blipFill>
          <a:blip r:embed="rId2"/>
          <a:stretch>
            <a:fillRect/>
          </a:stretch>
        </p:blipFill>
        <p:spPr>
          <a:xfrm>
            <a:off x="699247" y="1591870"/>
            <a:ext cx="4452450" cy="2616912"/>
          </a:xfrm>
          <a:prstGeom prst="rect">
            <a:avLst/>
          </a:prstGeom>
        </p:spPr>
      </p:pic>
      <p:sp>
        <p:nvSpPr>
          <p:cNvPr id="8" name="Oval 7">
            <a:extLst>
              <a:ext uri="{FF2B5EF4-FFF2-40B4-BE49-F238E27FC236}">
                <a16:creationId xmlns:a16="http://schemas.microsoft.com/office/drawing/2014/main" id="{1311A653-0A0D-0076-9F91-AA7F59E613B1}"/>
              </a:ext>
            </a:extLst>
          </p:cNvPr>
          <p:cNvSpPr/>
          <p:nvPr/>
        </p:nvSpPr>
        <p:spPr>
          <a:xfrm>
            <a:off x="6335713" y="85351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32BA1DAD-03A9-43FE-3A72-55398EF2A946}"/>
              </a:ext>
            </a:extLst>
          </p:cNvPr>
          <p:cNvSpPr/>
          <p:nvPr/>
        </p:nvSpPr>
        <p:spPr>
          <a:xfrm>
            <a:off x="2337788" y="3731433"/>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C34080BD-C886-6FAF-9F38-6BE018527B55}"/>
              </a:ext>
            </a:extLst>
          </p:cNvPr>
          <p:cNvSpPr/>
          <p:nvPr/>
        </p:nvSpPr>
        <p:spPr>
          <a:xfrm>
            <a:off x="1517697" y="103417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DB5E6A6B-F7C3-B96F-18B3-808736B14DE7}"/>
              </a:ext>
            </a:extLst>
          </p:cNvPr>
          <p:cNvSpPr/>
          <p:nvPr/>
        </p:nvSpPr>
        <p:spPr>
          <a:xfrm>
            <a:off x="2515024" y="322276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3" name="Picture 12">
            <a:extLst>
              <a:ext uri="{FF2B5EF4-FFF2-40B4-BE49-F238E27FC236}">
                <a16:creationId xmlns:a16="http://schemas.microsoft.com/office/drawing/2014/main" id="{9D09FA94-E83E-8F74-328A-474840413B39}"/>
              </a:ext>
            </a:extLst>
          </p:cNvPr>
          <p:cNvPicPr>
            <a:picLocks noChangeAspect="1"/>
          </p:cNvPicPr>
          <p:nvPr/>
        </p:nvPicPr>
        <p:blipFill>
          <a:blip r:embed="rId3"/>
          <a:stretch>
            <a:fillRect/>
          </a:stretch>
        </p:blipFill>
        <p:spPr>
          <a:xfrm>
            <a:off x="5903858" y="1206814"/>
            <a:ext cx="1722445" cy="3697772"/>
          </a:xfrm>
          <a:prstGeom prst="rect">
            <a:avLst/>
          </a:prstGeom>
        </p:spPr>
      </p:pic>
      <p:sp>
        <p:nvSpPr>
          <p:cNvPr id="17" name="Oval 16">
            <a:extLst>
              <a:ext uri="{FF2B5EF4-FFF2-40B4-BE49-F238E27FC236}">
                <a16:creationId xmlns:a16="http://schemas.microsoft.com/office/drawing/2014/main" id="{FDB156B7-23A8-0FA8-C595-86630B8847A4}"/>
              </a:ext>
            </a:extLst>
          </p:cNvPr>
          <p:cNvSpPr/>
          <p:nvPr/>
        </p:nvSpPr>
        <p:spPr>
          <a:xfrm>
            <a:off x="6280715" y="443778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945ADD27-F4A0-92BD-90E4-2B707C7C6E47}"/>
              </a:ext>
            </a:extLst>
          </p:cNvPr>
          <p:cNvSpPr/>
          <p:nvPr/>
        </p:nvSpPr>
        <p:spPr>
          <a:xfrm>
            <a:off x="6654325" y="226233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3037347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Alerts</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set up alerts to be notified when there are changes to their account</a:t>
            </a:r>
          </a:p>
          <a:p>
            <a:pPr lvl="1"/>
            <a:r>
              <a:rPr lang="en-US" sz="1330" dirty="0">
                <a:solidFill>
                  <a:schemeClr val="accent6"/>
                </a:solidFill>
              </a:rPr>
              <a:t>Note: alerts only available for Axos accounts, not RIA accounts</a:t>
            </a:r>
          </a:p>
        </p:txBody>
      </p:sp>
      <p:pic>
        <p:nvPicPr>
          <p:cNvPr id="10" name="Picture 9">
            <a:extLst>
              <a:ext uri="{FF2B5EF4-FFF2-40B4-BE49-F238E27FC236}">
                <a16:creationId xmlns:a16="http://schemas.microsoft.com/office/drawing/2014/main" id="{B5BC7209-8C58-1AC6-1F0A-CF26E9973A4C}"/>
              </a:ext>
            </a:extLst>
          </p:cNvPr>
          <p:cNvPicPr>
            <a:picLocks noChangeAspect="1"/>
          </p:cNvPicPr>
          <p:nvPr/>
        </p:nvPicPr>
        <p:blipFill>
          <a:blip r:embed="rId2"/>
          <a:stretch>
            <a:fillRect/>
          </a:stretch>
        </p:blipFill>
        <p:spPr>
          <a:xfrm>
            <a:off x="716490" y="1816647"/>
            <a:ext cx="5350940" cy="3087938"/>
          </a:xfrm>
          <a:prstGeom prst="rect">
            <a:avLst/>
          </a:prstGeom>
          <a:ln>
            <a:solidFill>
              <a:schemeClr val="accent6"/>
            </a:solidFill>
          </a:ln>
        </p:spPr>
      </p:pic>
      <p:pic>
        <p:nvPicPr>
          <p:cNvPr id="6" name="Picture 5">
            <a:extLst>
              <a:ext uri="{FF2B5EF4-FFF2-40B4-BE49-F238E27FC236}">
                <a16:creationId xmlns:a16="http://schemas.microsoft.com/office/drawing/2014/main" id="{7715D4A8-48FC-27F2-8592-4D33B33913B5}"/>
              </a:ext>
            </a:extLst>
          </p:cNvPr>
          <p:cNvPicPr>
            <a:picLocks noChangeAspect="1"/>
          </p:cNvPicPr>
          <p:nvPr/>
        </p:nvPicPr>
        <p:blipFill>
          <a:blip r:embed="rId3"/>
          <a:stretch>
            <a:fillRect/>
          </a:stretch>
        </p:blipFill>
        <p:spPr>
          <a:xfrm>
            <a:off x="6457951" y="1299571"/>
            <a:ext cx="1564856" cy="3450035"/>
          </a:xfrm>
          <a:prstGeom prst="rect">
            <a:avLst/>
          </a:prstGeom>
          <a:ln>
            <a:solidFill>
              <a:schemeClr val="accent6"/>
            </a:solidFill>
          </a:ln>
        </p:spPr>
      </p:pic>
    </p:spTree>
    <p:extLst>
      <p:ext uri="{BB962C8B-B14F-4D97-AF65-F5344CB8AC3E}">
        <p14:creationId xmlns:p14="http://schemas.microsoft.com/office/powerpoint/2010/main" val="1510481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Support/Help Center</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get support for their accounts</a:t>
            </a:r>
          </a:p>
          <a:p>
            <a:pPr lvl="1"/>
            <a:r>
              <a:rPr lang="en-US" sz="1330" dirty="0">
                <a:solidFill>
                  <a:schemeClr val="accent6"/>
                </a:solidFill>
              </a:rPr>
              <a:t>For questions concerning their RIA account, they can find their advisor contact information</a:t>
            </a:r>
          </a:p>
          <a:p>
            <a:pPr lvl="1"/>
            <a:r>
              <a:rPr lang="en-US" sz="1330" dirty="0">
                <a:solidFill>
                  <a:schemeClr val="accent6"/>
                </a:solidFill>
              </a:rPr>
              <a:t>For questions concerning Axos accounts or platform questions, they can send a message or Ask Evo</a:t>
            </a:r>
          </a:p>
        </p:txBody>
      </p:sp>
      <p:pic>
        <p:nvPicPr>
          <p:cNvPr id="6" name="Picture 5">
            <a:extLst>
              <a:ext uri="{FF2B5EF4-FFF2-40B4-BE49-F238E27FC236}">
                <a16:creationId xmlns:a16="http://schemas.microsoft.com/office/drawing/2014/main" id="{190AB5E1-C551-03E1-C35F-BFD47E55553F}"/>
              </a:ext>
            </a:extLst>
          </p:cNvPr>
          <p:cNvPicPr>
            <a:picLocks noChangeAspect="1"/>
          </p:cNvPicPr>
          <p:nvPr/>
        </p:nvPicPr>
        <p:blipFill>
          <a:blip r:embed="rId2"/>
          <a:stretch>
            <a:fillRect/>
          </a:stretch>
        </p:blipFill>
        <p:spPr>
          <a:xfrm>
            <a:off x="293428" y="1944775"/>
            <a:ext cx="3828469" cy="2930077"/>
          </a:xfrm>
          <a:prstGeom prst="rect">
            <a:avLst/>
          </a:prstGeom>
          <a:ln>
            <a:solidFill>
              <a:schemeClr val="accent6"/>
            </a:solidFill>
          </a:ln>
        </p:spPr>
      </p:pic>
      <p:pic>
        <p:nvPicPr>
          <p:cNvPr id="14" name="Picture 13">
            <a:extLst>
              <a:ext uri="{FF2B5EF4-FFF2-40B4-BE49-F238E27FC236}">
                <a16:creationId xmlns:a16="http://schemas.microsoft.com/office/drawing/2014/main" id="{42750736-1ED1-C461-1901-0020F27FA1D7}"/>
              </a:ext>
            </a:extLst>
          </p:cNvPr>
          <p:cNvPicPr>
            <a:picLocks noChangeAspect="1"/>
          </p:cNvPicPr>
          <p:nvPr/>
        </p:nvPicPr>
        <p:blipFill>
          <a:blip r:embed="rId3"/>
          <a:stretch>
            <a:fillRect/>
          </a:stretch>
        </p:blipFill>
        <p:spPr>
          <a:xfrm>
            <a:off x="4273423" y="1944772"/>
            <a:ext cx="1376084" cy="2930077"/>
          </a:xfrm>
          <a:prstGeom prst="rect">
            <a:avLst/>
          </a:prstGeom>
          <a:ln>
            <a:solidFill>
              <a:schemeClr val="accent6"/>
            </a:solidFill>
          </a:ln>
        </p:spPr>
      </p:pic>
      <p:pic>
        <p:nvPicPr>
          <p:cNvPr id="16" name="Picture 15">
            <a:extLst>
              <a:ext uri="{FF2B5EF4-FFF2-40B4-BE49-F238E27FC236}">
                <a16:creationId xmlns:a16="http://schemas.microsoft.com/office/drawing/2014/main" id="{3FC50236-6324-555D-53CF-FCFB7A8728B9}"/>
              </a:ext>
            </a:extLst>
          </p:cNvPr>
          <p:cNvPicPr>
            <a:picLocks noChangeAspect="1"/>
          </p:cNvPicPr>
          <p:nvPr/>
        </p:nvPicPr>
        <p:blipFill>
          <a:blip r:embed="rId4"/>
          <a:stretch>
            <a:fillRect/>
          </a:stretch>
        </p:blipFill>
        <p:spPr>
          <a:xfrm>
            <a:off x="5811402" y="1944775"/>
            <a:ext cx="1363933" cy="2930077"/>
          </a:xfrm>
          <a:prstGeom prst="rect">
            <a:avLst/>
          </a:prstGeom>
          <a:ln>
            <a:solidFill>
              <a:schemeClr val="accent6"/>
            </a:solidFill>
          </a:ln>
        </p:spPr>
      </p:pic>
      <p:pic>
        <p:nvPicPr>
          <p:cNvPr id="18" name="Picture 17">
            <a:extLst>
              <a:ext uri="{FF2B5EF4-FFF2-40B4-BE49-F238E27FC236}">
                <a16:creationId xmlns:a16="http://schemas.microsoft.com/office/drawing/2014/main" id="{26FEEEFA-4CC8-47DA-FA12-7F6ACA49D03E}"/>
              </a:ext>
            </a:extLst>
          </p:cNvPr>
          <p:cNvPicPr>
            <a:picLocks noChangeAspect="1"/>
          </p:cNvPicPr>
          <p:nvPr/>
        </p:nvPicPr>
        <p:blipFill>
          <a:blip r:embed="rId5"/>
          <a:stretch>
            <a:fillRect/>
          </a:stretch>
        </p:blipFill>
        <p:spPr>
          <a:xfrm>
            <a:off x="7320400" y="1944774"/>
            <a:ext cx="1372509" cy="2930076"/>
          </a:xfrm>
          <a:prstGeom prst="rect">
            <a:avLst/>
          </a:prstGeom>
          <a:ln>
            <a:solidFill>
              <a:schemeClr val="accent6"/>
            </a:solidFill>
          </a:ln>
        </p:spPr>
      </p:pic>
      <p:sp>
        <p:nvSpPr>
          <p:cNvPr id="21" name="Oval 20">
            <a:extLst>
              <a:ext uri="{FF2B5EF4-FFF2-40B4-BE49-F238E27FC236}">
                <a16:creationId xmlns:a16="http://schemas.microsoft.com/office/drawing/2014/main" id="{9BF8036A-B2EB-E929-5377-236B8AA9AF0E}"/>
              </a:ext>
            </a:extLst>
          </p:cNvPr>
          <p:cNvSpPr/>
          <p:nvPr/>
        </p:nvSpPr>
        <p:spPr>
          <a:xfrm>
            <a:off x="5118122" y="2363499"/>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332EA9A0-0B13-75DC-9EC3-83EC6F52579D}"/>
              </a:ext>
            </a:extLst>
          </p:cNvPr>
          <p:cNvSpPr/>
          <p:nvPr/>
        </p:nvSpPr>
        <p:spPr>
          <a:xfrm>
            <a:off x="8472572" y="2388476"/>
            <a:ext cx="177558" cy="180655"/>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3" name="Oval 22">
            <a:extLst>
              <a:ext uri="{FF2B5EF4-FFF2-40B4-BE49-F238E27FC236}">
                <a16:creationId xmlns:a16="http://schemas.microsoft.com/office/drawing/2014/main" id="{B11A8DA0-C8AC-8D31-6EFB-626D59C8D059}"/>
              </a:ext>
            </a:extLst>
          </p:cNvPr>
          <p:cNvSpPr/>
          <p:nvPr/>
        </p:nvSpPr>
        <p:spPr>
          <a:xfrm>
            <a:off x="6801679" y="2384931"/>
            <a:ext cx="182112" cy="184200"/>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5" name="Oval 4">
            <a:extLst>
              <a:ext uri="{FF2B5EF4-FFF2-40B4-BE49-F238E27FC236}">
                <a16:creationId xmlns:a16="http://schemas.microsoft.com/office/drawing/2014/main" id="{19FD985D-05E1-0902-F791-285591D5AB21}"/>
              </a:ext>
            </a:extLst>
          </p:cNvPr>
          <p:cNvSpPr/>
          <p:nvPr/>
        </p:nvSpPr>
        <p:spPr>
          <a:xfrm>
            <a:off x="2030426" y="1164966"/>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22864DCE-7C98-E3C4-87D2-A27189D22FEB}"/>
              </a:ext>
            </a:extLst>
          </p:cNvPr>
          <p:cNvSpPr/>
          <p:nvPr/>
        </p:nvSpPr>
        <p:spPr>
          <a:xfrm>
            <a:off x="1978739" y="159761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C06BAA01-19F7-6225-4384-BE59D366E794}"/>
              </a:ext>
            </a:extLst>
          </p:cNvPr>
          <p:cNvSpPr/>
          <p:nvPr/>
        </p:nvSpPr>
        <p:spPr>
          <a:xfrm>
            <a:off x="5103987" y="26356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5" name="Oval 14">
            <a:extLst>
              <a:ext uri="{FF2B5EF4-FFF2-40B4-BE49-F238E27FC236}">
                <a16:creationId xmlns:a16="http://schemas.microsoft.com/office/drawing/2014/main" id="{A86777D4-D023-F912-B258-953141EEAFB8}"/>
              </a:ext>
            </a:extLst>
          </p:cNvPr>
          <p:cNvSpPr/>
          <p:nvPr/>
        </p:nvSpPr>
        <p:spPr>
          <a:xfrm>
            <a:off x="1575607" y="3746241"/>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451016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Profile &amp; Settings</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view and edit their profile information and security settings</a:t>
            </a:r>
          </a:p>
        </p:txBody>
      </p:sp>
      <p:pic>
        <p:nvPicPr>
          <p:cNvPr id="8" name="Picture 7">
            <a:extLst>
              <a:ext uri="{FF2B5EF4-FFF2-40B4-BE49-F238E27FC236}">
                <a16:creationId xmlns:a16="http://schemas.microsoft.com/office/drawing/2014/main" id="{2FD7F977-6201-F814-F3B0-9EFC13E90219}"/>
              </a:ext>
            </a:extLst>
          </p:cNvPr>
          <p:cNvPicPr>
            <a:picLocks noChangeAspect="1"/>
          </p:cNvPicPr>
          <p:nvPr/>
        </p:nvPicPr>
        <p:blipFill>
          <a:blip r:embed="rId2"/>
          <a:stretch>
            <a:fillRect/>
          </a:stretch>
        </p:blipFill>
        <p:spPr>
          <a:xfrm>
            <a:off x="462796" y="1094527"/>
            <a:ext cx="4786688" cy="2695558"/>
          </a:xfrm>
          <a:prstGeom prst="rect">
            <a:avLst/>
          </a:prstGeom>
          <a:ln>
            <a:solidFill>
              <a:schemeClr val="accent6"/>
            </a:solidFill>
          </a:ln>
        </p:spPr>
      </p:pic>
      <p:pic>
        <p:nvPicPr>
          <p:cNvPr id="7" name="Picture 6">
            <a:extLst>
              <a:ext uri="{FF2B5EF4-FFF2-40B4-BE49-F238E27FC236}">
                <a16:creationId xmlns:a16="http://schemas.microsoft.com/office/drawing/2014/main" id="{36851897-66DF-78A9-82F1-DBCC11D80AED}"/>
              </a:ext>
            </a:extLst>
          </p:cNvPr>
          <p:cNvPicPr>
            <a:picLocks noChangeAspect="1"/>
          </p:cNvPicPr>
          <p:nvPr/>
        </p:nvPicPr>
        <p:blipFill>
          <a:blip r:embed="rId3"/>
          <a:stretch>
            <a:fillRect/>
          </a:stretch>
        </p:blipFill>
        <p:spPr>
          <a:xfrm>
            <a:off x="5447427" y="1094527"/>
            <a:ext cx="1303719" cy="3224763"/>
          </a:xfrm>
          <a:prstGeom prst="rect">
            <a:avLst/>
          </a:prstGeom>
          <a:ln>
            <a:solidFill>
              <a:schemeClr val="accent6"/>
            </a:solidFill>
          </a:ln>
        </p:spPr>
      </p:pic>
      <p:pic>
        <p:nvPicPr>
          <p:cNvPr id="13" name="Picture 12">
            <a:extLst>
              <a:ext uri="{FF2B5EF4-FFF2-40B4-BE49-F238E27FC236}">
                <a16:creationId xmlns:a16="http://schemas.microsoft.com/office/drawing/2014/main" id="{A0251D35-0222-14E8-53BF-DB2E5DC252F7}"/>
              </a:ext>
            </a:extLst>
          </p:cNvPr>
          <p:cNvPicPr>
            <a:picLocks noChangeAspect="1"/>
          </p:cNvPicPr>
          <p:nvPr/>
        </p:nvPicPr>
        <p:blipFill rotWithShape="1">
          <a:blip r:embed="rId4"/>
          <a:srcRect t="1940"/>
          <a:stretch/>
        </p:blipFill>
        <p:spPr>
          <a:xfrm>
            <a:off x="6873801" y="1106024"/>
            <a:ext cx="1511752" cy="3224763"/>
          </a:xfrm>
          <a:prstGeom prst="rect">
            <a:avLst/>
          </a:prstGeom>
          <a:ln>
            <a:solidFill>
              <a:schemeClr val="accent6"/>
            </a:solidFill>
          </a:ln>
        </p:spPr>
      </p:pic>
    </p:spTree>
    <p:extLst>
      <p:ext uri="{BB962C8B-B14F-4D97-AF65-F5344CB8AC3E}">
        <p14:creationId xmlns:p14="http://schemas.microsoft.com/office/powerpoint/2010/main" val="1181843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D99D7-0559-72FB-2254-CF7129033D0A}"/>
              </a:ext>
            </a:extLst>
          </p:cNvPr>
          <p:cNvSpPr>
            <a:spLocks noGrp="1"/>
          </p:cNvSpPr>
          <p:nvPr>
            <p:ph type="body" sz="quarter" idx="10"/>
          </p:nvPr>
        </p:nvSpPr>
        <p:spPr/>
        <p:txBody>
          <a:bodyPr/>
          <a:lstStyle/>
          <a:p>
            <a:r>
              <a:rPr lang="en-US"/>
              <a:t>Account Opening/ Aggregation</a:t>
            </a:r>
            <a:br>
              <a:rPr lang="en-US"/>
            </a:br>
            <a:br>
              <a:rPr lang="en-US"/>
            </a:br>
            <a:endParaRPr lang="en-US"/>
          </a:p>
        </p:txBody>
      </p:sp>
    </p:spTree>
    <p:extLst>
      <p:ext uri="{BB962C8B-B14F-4D97-AF65-F5344CB8AC3E}">
        <p14:creationId xmlns:p14="http://schemas.microsoft.com/office/powerpoint/2010/main" val="245471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need to verify access to their mobile phone by submitting the code sent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8" name="Picture 7">
            <a:extLst>
              <a:ext uri="{FF2B5EF4-FFF2-40B4-BE49-F238E27FC236}">
                <a16:creationId xmlns:a16="http://schemas.microsoft.com/office/drawing/2014/main" id="{D8A0F91C-7907-26DD-605D-3A6111F98453}"/>
              </a:ext>
            </a:extLst>
          </p:cNvPr>
          <p:cNvPicPr>
            <a:picLocks noChangeAspect="1"/>
          </p:cNvPicPr>
          <p:nvPr/>
        </p:nvPicPr>
        <p:blipFill>
          <a:blip r:embed="rId2"/>
          <a:stretch>
            <a:fillRect/>
          </a:stretch>
        </p:blipFill>
        <p:spPr>
          <a:xfrm>
            <a:off x="1946787" y="1647264"/>
            <a:ext cx="5107448" cy="3131451"/>
          </a:xfrm>
          <a:prstGeom prst="rect">
            <a:avLst/>
          </a:prstGeom>
        </p:spPr>
      </p:pic>
      <p:sp>
        <p:nvSpPr>
          <p:cNvPr id="4" name="Rectangle 3">
            <a:extLst>
              <a:ext uri="{FF2B5EF4-FFF2-40B4-BE49-F238E27FC236}">
                <a16:creationId xmlns:a16="http://schemas.microsoft.com/office/drawing/2014/main" id="{8B66F7AC-1B9E-2D80-A491-D2B61B874A53}"/>
              </a:ext>
            </a:extLst>
          </p:cNvPr>
          <p:cNvSpPr/>
          <p:nvPr/>
        </p:nvSpPr>
        <p:spPr>
          <a:xfrm>
            <a:off x="2314575" y="1743075"/>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5DFEEC3-E07E-257B-30F5-7C3E1067D47F}"/>
              </a:ext>
            </a:extLst>
          </p:cNvPr>
          <p:cNvPicPr>
            <a:picLocks noChangeAspect="1"/>
          </p:cNvPicPr>
          <p:nvPr/>
        </p:nvPicPr>
        <p:blipFill>
          <a:blip r:embed="rId3"/>
          <a:stretch>
            <a:fillRect/>
          </a:stretch>
        </p:blipFill>
        <p:spPr>
          <a:xfrm>
            <a:off x="2439590" y="1771652"/>
            <a:ext cx="366863" cy="82296"/>
          </a:xfrm>
          <a:prstGeom prst="rect">
            <a:avLst/>
          </a:prstGeom>
        </p:spPr>
      </p:pic>
    </p:spTree>
    <p:extLst>
      <p:ext uri="{BB962C8B-B14F-4D97-AF65-F5344CB8AC3E}">
        <p14:creationId xmlns:p14="http://schemas.microsoft.com/office/powerpoint/2010/main" val="174922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446D-1B7D-B3E4-D3E0-502BF353A2C8}"/>
              </a:ext>
            </a:extLst>
          </p:cNvPr>
          <p:cNvSpPr>
            <a:spLocks noGrp="1"/>
          </p:cNvSpPr>
          <p:nvPr>
            <p:ph type="title"/>
          </p:nvPr>
        </p:nvSpPr>
        <p:spPr/>
        <p:txBody>
          <a:bodyPr/>
          <a:lstStyle/>
          <a:p>
            <a:r>
              <a:rPr lang="en-US" dirty="0">
                <a:solidFill>
                  <a:schemeClr val="accent6"/>
                </a:solidFill>
              </a:rPr>
              <a:t>Account Opening/ Aggregation</a:t>
            </a:r>
            <a:br>
              <a:rPr lang="en-US" dirty="0"/>
            </a:br>
            <a:br>
              <a:rPr lang="en-US" dirty="0"/>
            </a:br>
            <a:endParaRPr lang="en-US" dirty="0"/>
          </a:p>
        </p:txBody>
      </p:sp>
      <p:sp>
        <p:nvSpPr>
          <p:cNvPr id="3" name="Text Placeholder 2">
            <a:extLst>
              <a:ext uri="{FF2B5EF4-FFF2-40B4-BE49-F238E27FC236}">
                <a16:creationId xmlns:a16="http://schemas.microsoft.com/office/drawing/2014/main" id="{BE7180BD-EB9B-BBDE-8B7F-C6740DFBA6FA}"/>
              </a:ext>
            </a:extLst>
          </p:cNvPr>
          <p:cNvSpPr>
            <a:spLocks noGrp="1"/>
          </p:cNvSpPr>
          <p:nvPr>
            <p:ph type="body" sz="quarter" idx="12"/>
          </p:nvPr>
        </p:nvSpPr>
        <p:spPr>
          <a:xfrm>
            <a:off x="343433" y="838200"/>
            <a:ext cx="8533867" cy="3756427"/>
          </a:xfrm>
        </p:spPr>
        <p:txBody>
          <a:bodyPr/>
          <a:lstStyle/>
          <a:p>
            <a:r>
              <a:rPr lang="en-US" b="1" dirty="0">
                <a:solidFill>
                  <a:schemeClr val="accent6"/>
                </a:solidFill>
              </a:rPr>
              <a:t>Goal: </a:t>
            </a:r>
            <a:r>
              <a:rPr lang="en-US" dirty="0">
                <a:solidFill>
                  <a:schemeClr val="accent6"/>
                </a:solidFill>
              </a:rPr>
              <a:t>End investor scan open Axos banking products     and aggregate external accounts</a:t>
            </a:r>
          </a:p>
          <a:p>
            <a:r>
              <a:rPr lang="en-US" dirty="0">
                <a:solidFill>
                  <a:schemeClr val="accent6"/>
                </a:solidFill>
              </a:rPr>
              <a:t>RIA clients can only open an Axos Cash Management Checking if they do not already have an Axos checking account, and they can apply for Axos loan products</a:t>
            </a:r>
          </a:p>
          <a:p>
            <a:endParaRPr lang="en-US" dirty="0"/>
          </a:p>
        </p:txBody>
      </p:sp>
      <p:pic>
        <p:nvPicPr>
          <p:cNvPr id="7" name="Picture 6">
            <a:extLst>
              <a:ext uri="{FF2B5EF4-FFF2-40B4-BE49-F238E27FC236}">
                <a16:creationId xmlns:a16="http://schemas.microsoft.com/office/drawing/2014/main" id="{C60876DA-C553-9407-4802-34CD4D7AF1FE}"/>
              </a:ext>
            </a:extLst>
          </p:cNvPr>
          <p:cNvPicPr>
            <a:picLocks noChangeAspect="1"/>
          </p:cNvPicPr>
          <p:nvPr/>
        </p:nvPicPr>
        <p:blipFill rotWithShape="1">
          <a:blip r:embed="rId2"/>
          <a:srcRect b="14481"/>
          <a:stretch/>
        </p:blipFill>
        <p:spPr>
          <a:xfrm>
            <a:off x="952052" y="1629970"/>
            <a:ext cx="4725194" cy="3484579"/>
          </a:xfrm>
          <a:prstGeom prst="rect">
            <a:avLst/>
          </a:prstGeom>
        </p:spPr>
      </p:pic>
      <p:sp>
        <p:nvSpPr>
          <p:cNvPr id="10" name="Oval 9">
            <a:extLst>
              <a:ext uri="{FF2B5EF4-FFF2-40B4-BE49-F238E27FC236}">
                <a16:creationId xmlns:a16="http://schemas.microsoft.com/office/drawing/2014/main" id="{40091CB7-B829-7FF7-CFAD-67C0769435E4}"/>
              </a:ext>
            </a:extLst>
          </p:cNvPr>
          <p:cNvSpPr/>
          <p:nvPr/>
        </p:nvSpPr>
        <p:spPr>
          <a:xfrm>
            <a:off x="8412598" y="87641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B38467C5-7449-3245-09FE-53D6447A1B87}"/>
              </a:ext>
            </a:extLst>
          </p:cNvPr>
          <p:cNvSpPr/>
          <p:nvPr/>
        </p:nvSpPr>
        <p:spPr>
          <a:xfrm>
            <a:off x="2736434" y="2319135"/>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051857C9-8096-C809-2095-3120F2058D51}"/>
              </a:ext>
            </a:extLst>
          </p:cNvPr>
          <p:cNvSpPr/>
          <p:nvPr/>
        </p:nvSpPr>
        <p:spPr>
          <a:xfrm>
            <a:off x="5304021" y="87641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6" name="Picture 15">
            <a:extLst>
              <a:ext uri="{FF2B5EF4-FFF2-40B4-BE49-F238E27FC236}">
                <a16:creationId xmlns:a16="http://schemas.microsoft.com/office/drawing/2014/main" id="{6D1001E4-9890-074E-8385-90D38065DF9D}"/>
              </a:ext>
            </a:extLst>
          </p:cNvPr>
          <p:cNvPicPr>
            <a:picLocks noChangeAspect="1"/>
          </p:cNvPicPr>
          <p:nvPr/>
        </p:nvPicPr>
        <p:blipFill>
          <a:blip r:embed="rId3"/>
          <a:stretch>
            <a:fillRect/>
          </a:stretch>
        </p:blipFill>
        <p:spPr>
          <a:xfrm>
            <a:off x="5757328" y="1629970"/>
            <a:ext cx="1522175" cy="3411935"/>
          </a:xfrm>
          <a:prstGeom prst="rect">
            <a:avLst/>
          </a:prstGeom>
        </p:spPr>
      </p:pic>
      <p:sp>
        <p:nvSpPr>
          <p:cNvPr id="17" name="Oval 16">
            <a:extLst>
              <a:ext uri="{FF2B5EF4-FFF2-40B4-BE49-F238E27FC236}">
                <a16:creationId xmlns:a16="http://schemas.microsoft.com/office/drawing/2014/main" id="{FFF5AFB8-13B3-A342-C524-AEF5AF73DF61}"/>
              </a:ext>
            </a:extLst>
          </p:cNvPr>
          <p:cNvSpPr/>
          <p:nvPr/>
        </p:nvSpPr>
        <p:spPr>
          <a:xfrm>
            <a:off x="6913711" y="267773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313E6274-5361-62D6-BC8F-11C580F7B054}"/>
              </a:ext>
            </a:extLst>
          </p:cNvPr>
          <p:cNvSpPr/>
          <p:nvPr/>
        </p:nvSpPr>
        <p:spPr>
          <a:xfrm>
            <a:off x="5053013" y="257175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1264482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C68C-E36B-9ACB-AFD0-AC7795CE2869}"/>
              </a:ext>
            </a:extLst>
          </p:cNvPr>
          <p:cNvSpPr>
            <a:spLocks noGrp="1"/>
          </p:cNvSpPr>
          <p:nvPr>
            <p:ph type="body" sz="quarter" idx="10"/>
          </p:nvPr>
        </p:nvSpPr>
        <p:spPr/>
        <p:txBody>
          <a:bodyPr/>
          <a:lstStyle/>
          <a:p>
            <a:r>
              <a:rPr lang="en-US"/>
              <a:t>Insights/ Plan</a:t>
            </a:r>
            <a:br>
              <a:rPr lang="en-US"/>
            </a:br>
            <a:endParaRPr lang="en-US"/>
          </a:p>
        </p:txBody>
      </p:sp>
    </p:spTree>
    <p:extLst>
      <p:ext uri="{BB962C8B-B14F-4D97-AF65-F5344CB8AC3E}">
        <p14:creationId xmlns:p14="http://schemas.microsoft.com/office/powerpoint/2010/main" val="1967501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758A-33BF-A1B2-BD43-2F8870D6C470}"/>
              </a:ext>
            </a:extLst>
          </p:cNvPr>
          <p:cNvSpPr>
            <a:spLocks noGrp="1"/>
          </p:cNvSpPr>
          <p:nvPr>
            <p:ph type="title"/>
          </p:nvPr>
        </p:nvSpPr>
        <p:spPr/>
        <p:txBody>
          <a:bodyPr/>
          <a:lstStyle/>
          <a:p>
            <a:r>
              <a:rPr lang="en-US" dirty="0">
                <a:solidFill>
                  <a:schemeClr val="accent6"/>
                </a:solidFill>
              </a:rPr>
              <a:t>Insights/ Plan</a:t>
            </a:r>
            <a:br>
              <a:rPr lang="en-US" dirty="0"/>
            </a:br>
            <a:endParaRPr lang="en-US" dirty="0"/>
          </a:p>
        </p:txBody>
      </p:sp>
      <p:sp>
        <p:nvSpPr>
          <p:cNvPr id="3" name="Text Placeholder 2">
            <a:extLst>
              <a:ext uri="{FF2B5EF4-FFF2-40B4-BE49-F238E27FC236}">
                <a16:creationId xmlns:a16="http://schemas.microsoft.com/office/drawing/2014/main" id="{537C2C5B-B24A-D9FA-9271-FF9A82E3F31B}"/>
              </a:ext>
            </a:extLst>
          </p:cNvPr>
          <p:cNvSpPr>
            <a:spLocks noGrp="1"/>
          </p:cNvSpPr>
          <p:nvPr>
            <p:ph type="body" sz="quarter" idx="12"/>
          </p:nvPr>
        </p:nvSpPr>
        <p:spPr>
          <a:xfrm>
            <a:off x="343434" y="953042"/>
            <a:ext cx="2915652" cy="3641585"/>
          </a:xfrm>
        </p:spPr>
        <p:txBody>
          <a:bodyPr/>
          <a:lstStyle/>
          <a:p>
            <a:r>
              <a:rPr lang="en-US" b="1" dirty="0">
                <a:solidFill>
                  <a:schemeClr val="accent6"/>
                </a:solidFill>
              </a:rPr>
              <a:t>Goal: </a:t>
            </a:r>
            <a:r>
              <a:rPr lang="en-US" dirty="0">
                <a:solidFill>
                  <a:schemeClr val="accent6"/>
                </a:solidFill>
              </a:rPr>
              <a:t>End investors have a comprehensive financial view across their Axos/RIA/ aggregated accounts</a:t>
            </a:r>
          </a:p>
          <a:p>
            <a:r>
              <a:rPr lang="en-US" dirty="0">
                <a:solidFill>
                  <a:schemeClr val="accent6"/>
                </a:solidFill>
              </a:rPr>
              <a:t>Net Worth </a:t>
            </a:r>
          </a:p>
          <a:p>
            <a:pPr lvl="1"/>
            <a:r>
              <a:rPr lang="en-US" dirty="0">
                <a:solidFill>
                  <a:schemeClr val="accent6"/>
                </a:solidFill>
              </a:rPr>
              <a:t>Shows the client total cash and investments and depicts the change over time</a:t>
            </a:r>
          </a:p>
        </p:txBody>
      </p:sp>
      <p:pic>
        <p:nvPicPr>
          <p:cNvPr id="10" name="Picture 9">
            <a:extLst>
              <a:ext uri="{FF2B5EF4-FFF2-40B4-BE49-F238E27FC236}">
                <a16:creationId xmlns:a16="http://schemas.microsoft.com/office/drawing/2014/main" id="{D277277D-C7FD-0328-A6C5-662194AFF204}"/>
              </a:ext>
            </a:extLst>
          </p:cNvPr>
          <p:cNvPicPr>
            <a:picLocks noChangeAspect="1"/>
          </p:cNvPicPr>
          <p:nvPr/>
        </p:nvPicPr>
        <p:blipFill>
          <a:blip r:embed="rId2"/>
          <a:stretch>
            <a:fillRect/>
          </a:stretch>
        </p:blipFill>
        <p:spPr>
          <a:xfrm>
            <a:off x="3259085" y="844544"/>
            <a:ext cx="3933812" cy="3532504"/>
          </a:xfrm>
          <a:prstGeom prst="rect">
            <a:avLst/>
          </a:prstGeom>
          <a:ln>
            <a:solidFill>
              <a:schemeClr val="accent6"/>
            </a:solidFill>
          </a:ln>
        </p:spPr>
      </p:pic>
      <p:pic>
        <p:nvPicPr>
          <p:cNvPr id="7" name="Picture 6">
            <a:extLst>
              <a:ext uri="{FF2B5EF4-FFF2-40B4-BE49-F238E27FC236}">
                <a16:creationId xmlns:a16="http://schemas.microsoft.com/office/drawing/2014/main" id="{3198A128-D4F5-EC8E-AB60-9519E0EF3DFA}"/>
              </a:ext>
            </a:extLst>
          </p:cNvPr>
          <p:cNvPicPr>
            <a:picLocks noChangeAspect="1"/>
          </p:cNvPicPr>
          <p:nvPr/>
        </p:nvPicPr>
        <p:blipFill>
          <a:blip r:embed="rId3"/>
          <a:stretch>
            <a:fillRect/>
          </a:stretch>
        </p:blipFill>
        <p:spPr>
          <a:xfrm>
            <a:off x="7292444" y="649760"/>
            <a:ext cx="1591206" cy="2124074"/>
          </a:xfrm>
          <a:prstGeom prst="rect">
            <a:avLst/>
          </a:prstGeom>
          <a:ln>
            <a:solidFill>
              <a:schemeClr val="accent6"/>
            </a:solidFill>
          </a:ln>
        </p:spPr>
      </p:pic>
      <p:pic>
        <p:nvPicPr>
          <p:cNvPr id="9" name="Picture 8">
            <a:extLst>
              <a:ext uri="{FF2B5EF4-FFF2-40B4-BE49-F238E27FC236}">
                <a16:creationId xmlns:a16="http://schemas.microsoft.com/office/drawing/2014/main" id="{BC2BAED1-5205-29F7-BD77-227310466537}"/>
              </a:ext>
            </a:extLst>
          </p:cNvPr>
          <p:cNvPicPr>
            <a:picLocks noChangeAspect="1"/>
          </p:cNvPicPr>
          <p:nvPr/>
        </p:nvPicPr>
        <p:blipFill>
          <a:blip r:embed="rId4"/>
          <a:stretch>
            <a:fillRect/>
          </a:stretch>
        </p:blipFill>
        <p:spPr>
          <a:xfrm>
            <a:off x="7292444" y="2773834"/>
            <a:ext cx="1605420" cy="1867845"/>
          </a:xfrm>
          <a:prstGeom prst="rect">
            <a:avLst/>
          </a:prstGeom>
          <a:ln>
            <a:solidFill>
              <a:schemeClr val="accent6"/>
            </a:solidFill>
          </a:ln>
        </p:spPr>
      </p:pic>
      <p:sp>
        <p:nvSpPr>
          <p:cNvPr id="13" name="Oval 12">
            <a:extLst>
              <a:ext uri="{FF2B5EF4-FFF2-40B4-BE49-F238E27FC236}">
                <a16:creationId xmlns:a16="http://schemas.microsoft.com/office/drawing/2014/main" id="{A7455D08-8CBD-CB8C-7FFF-4BDF3BA24ED3}"/>
              </a:ext>
            </a:extLst>
          </p:cNvPr>
          <p:cNvSpPr/>
          <p:nvPr/>
        </p:nvSpPr>
        <p:spPr>
          <a:xfrm>
            <a:off x="1649549" y="183709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BF82BAD-AE42-32C9-174D-5AC21B81FCBA}"/>
              </a:ext>
            </a:extLst>
          </p:cNvPr>
          <p:cNvSpPr/>
          <p:nvPr/>
        </p:nvSpPr>
        <p:spPr>
          <a:xfrm>
            <a:off x="7992401" y="134071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9F1B4E8F-73A0-6122-EB91-842CFD187BAD}"/>
              </a:ext>
            </a:extLst>
          </p:cNvPr>
          <p:cNvSpPr/>
          <p:nvPr/>
        </p:nvSpPr>
        <p:spPr>
          <a:xfrm>
            <a:off x="4967507" y="288695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3874371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27A36-A9F5-DFDE-1E81-4EE9FC9AE526}"/>
              </a:ext>
            </a:extLst>
          </p:cNvPr>
          <p:cNvSpPr>
            <a:spLocks noGrp="1"/>
          </p:cNvSpPr>
          <p:nvPr>
            <p:ph type="body" sz="quarter" idx="10"/>
          </p:nvPr>
        </p:nvSpPr>
        <p:spPr/>
        <p:txBody>
          <a:bodyPr/>
          <a:lstStyle/>
          <a:p>
            <a:r>
              <a:rPr lang="en-US"/>
              <a:t>UDB Admin Portal</a:t>
            </a:r>
          </a:p>
        </p:txBody>
      </p:sp>
    </p:spTree>
    <p:extLst>
      <p:ext uri="{BB962C8B-B14F-4D97-AF65-F5344CB8AC3E}">
        <p14:creationId xmlns:p14="http://schemas.microsoft.com/office/powerpoint/2010/main" val="2303943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p:txBody>
          <a:bodyPr/>
          <a:lstStyle/>
          <a:p>
            <a:r>
              <a:rPr lang="en-US" dirty="0" err="1">
                <a:solidFill>
                  <a:schemeClr val="accent6"/>
                </a:solidFill>
              </a:rPr>
              <a:t>UDB</a:t>
            </a:r>
            <a:r>
              <a:rPr lang="en-US" dirty="0">
                <a:solidFill>
                  <a:schemeClr val="accent6"/>
                </a:solidFill>
              </a:rPr>
              <a:t> Admin Portal</a:t>
            </a:r>
          </a:p>
        </p:txBody>
      </p:sp>
      <p:sp>
        <p:nvSpPr>
          <p:cNvPr id="3" name="Text Placeholder 2">
            <a:extLst>
              <a:ext uri="{FF2B5EF4-FFF2-40B4-BE49-F238E27FC236}">
                <a16:creationId xmlns:a16="http://schemas.microsoft.com/office/drawing/2014/main" id="{F25661A9-0341-8BA6-01BB-93626AF17292}"/>
              </a:ext>
            </a:extLst>
          </p:cNvPr>
          <p:cNvSpPr>
            <a:spLocks noGrp="1"/>
          </p:cNvSpPr>
          <p:nvPr>
            <p:ph type="body" sz="quarter" idx="12"/>
          </p:nvPr>
        </p:nvSpPr>
        <p:spPr>
          <a:xfrm>
            <a:off x="343433" y="657690"/>
            <a:ext cx="3918673" cy="3936937"/>
          </a:xfrm>
        </p:spPr>
        <p:txBody>
          <a:bodyPr/>
          <a:lstStyle/>
          <a:p>
            <a:r>
              <a:rPr lang="en-US" b="1" dirty="0">
                <a:solidFill>
                  <a:schemeClr val="accent6"/>
                </a:solidFill>
              </a:rPr>
              <a:t>Goal: </a:t>
            </a:r>
            <a:r>
              <a:rPr lang="en-US" dirty="0">
                <a:solidFill>
                  <a:schemeClr val="accent6"/>
                </a:solidFill>
              </a:rPr>
              <a:t>Customer service representatives can easily find investor’s RIA information</a:t>
            </a:r>
          </a:p>
          <a:p>
            <a:r>
              <a:rPr lang="en-US" dirty="0">
                <a:solidFill>
                  <a:schemeClr val="accent6"/>
                </a:solidFill>
              </a:rPr>
              <a:t> RIA-specific information includes: </a:t>
            </a:r>
          </a:p>
          <a:p>
            <a:pPr lvl="1"/>
            <a:r>
              <a:rPr lang="en-US" dirty="0">
                <a:solidFill>
                  <a:schemeClr val="accent6"/>
                </a:solidFill>
              </a:rPr>
              <a:t>RIA primary representative and firm contact information in the investor’s customer management profile</a:t>
            </a:r>
          </a:p>
          <a:p>
            <a:pPr lvl="1"/>
            <a:r>
              <a:rPr lang="en-US" dirty="0">
                <a:solidFill>
                  <a:schemeClr val="accent6"/>
                </a:solidFill>
              </a:rPr>
              <a:t>RIA account details in the Investment section of the Accounts table</a:t>
            </a:r>
          </a:p>
        </p:txBody>
      </p:sp>
      <p:pic>
        <p:nvPicPr>
          <p:cNvPr id="10" name="Picture 9">
            <a:extLst>
              <a:ext uri="{FF2B5EF4-FFF2-40B4-BE49-F238E27FC236}">
                <a16:creationId xmlns:a16="http://schemas.microsoft.com/office/drawing/2014/main" id="{304A376D-3C97-D8A9-4013-C419FCC2B894}"/>
              </a:ext>
            </a:extLst>
          </p:cNvPr>
          <p:cNvPicPr>
            <a:picLocks noChangeAspect="1"/>
          </p:cNvPicPr>
          <p:nvPr/>
        </p:nvPicPr>
        <p:blipFill>
          <a:blip r:embed="rId2"/>
          <a:stretch>
            <a:fillRect/>
          </a:stretch>
        </p:blipFill>
        <p:spPr>
          <a:xfrm>
            <a:off x="785700" y="3125781"/>
            <a:ext cx="6953250" cy="1039295"/>
          </a:xfrm>
          <a:prstGeom prst="rect">
            <a:avLst/>
          </a:prstGeom>
        </p:spPr>
      </p:pic>
      <p:pic>
        <p:nvPicPr>
          <p:cNvPr id="12" name="Picture 11">
            <a:extLst>
              <a:ext uri="{FF2B5EF4-FFF2-40B4-BE49-F238E27FC236}">
                <a16:creationId xmlns:a16="http://schemas.microsoft.com/office/drawing/2014/main" id="{79597B15-FAF3-0D0D-3BC4-9036F918E1F3}"/>
              </a:ext>
            </a:extLst>
          </p:cNvPr>
          <p:cNvPicPr>
            <a:picLocks noChangeAspect="1"/>
          </p:cNvPicPr>
          <p:nvPr/>
        </p:nvPicPr>
        <p:blipFill>
          <a:blip r:embed="rId3"/>
          <a:stretch>
            <a:fillRect/>
          </a:stretch>
        </p:blipFill>
        <p:spPr>
          <a:xfrm>
            <a:off x="785700" y="4113403"/>
            <a:ext cx="7034100" cy="263646"/>
          </a:xfrm>
          <a:prstGeom prst="rect">
            <a:avLst/>
          </a:prstGeom>
        </p:spPr>
      </p:pic>
      <p:sp>
        <p:nvSpPr>
          <p:cNvPr id="13" name="Oval 12">
            <a:extLst>
              <a:ext uri="{FF2B5EF4-FFF2-40B4-BE49-F238E27FC236}">
                <a16:creationId xmlns:a16="http://schemas.microsoft.com/office/drawing/2014/main" id="{E0CB3748-3444-6E64-3A32-3C09F5A9AB01}"/>
              </a:ext>
            </a:extLst>
          </p:cNvPr>
          <p:cNvSpPr/>
          <p:nvPr/>
        </p:nvSpPr>
        <p:spPr>
          <a:xfrm>
            <a:off x="3656549" y="201099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4" name="Oval 13">
            <a:extLst>
              <a:ext uri="{FF2B5EF4-FFF2-40B4-BE49-F238E27FC236}">
                <a16:creationId xmlns:a16="http://schemas.microsoft.com/office/drawing/2014/main" id="{FAF4A7D8-7A66-47AC-EBB7-29DB0DE9811D}"/>
              </a:ext>
            </a:extLst>
          </p:cNvPr>
          <p:cNvSpPr/>
          <p:nvPr/>
        </p:nvSpPr>
        <p:spPr>
          <a:xfrm>
            <a:off x="1566003" y="313403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8" name="Picture 17">
            <a:extLst>
              <a:ext uri="{FF2B5EF4-FFF2-40B4-BE49-F238E27FC236}">
                <a16:creationId xmlns:a16="http://schemas.microsoft.com/office/drawing/2014/main" id="{2E334E76-29C6-2516-9C58-CB6821F9DA29}"/>
              </a:ext>
            </a:extLst>
          </p:cNvPr>
          <p:cNvPicPr>
            <a:picLocks noChangeAspect="1"/>
          </p:cNvPicPr>
          <p:nvPr/>
        </p:nvPicPr>
        <p:blipFill>
          <a:blip r:embed="rId4"/>
          <a:stretch>
            <a:fillRect/>
          </a:stretch>
        </p:blipFill>
        <p:spPr>
          <a:xfrm>
            <a:off x="4483753" y="436622"/>
            <a:ext cx="4316808" cy="2689159"/>
          </a:xfrm>
          <a:prstGeom prst="rect">
            <a:avLst/>
          </a:prstGeom>
        </p:spPr>
      </p:pic>
      <p:sp>
        <p:nvSpPr>
          <p:cNvPr id="19" name="Oval 18">
            <a:extLst>
              <a:ext uri="{FF2B5EF4-FFF2-40B4-BE49-F238E27FC236}">
                <a16:creationId xmlns:a16="http://schemas.microsoft.com/office/drawing/2014/main" id="{E4AEA296-89FA-CDAC-DF31-8ED15015496C}"/>
              </a:ext>
            </a:extLst>
          </p:cNvPr>
          <p:cNvSpPr/>
          <p:nvPr/>
        </p:nvSpPr>
        <p:spPr>
          <a:xfrm>
            <a:off x="7063222" y="243298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302890D7-9A3A-D3E7-C0E3-068F9F954E7E}"/>
              </a:ext>
            </a:extLst>
          </p:cNvPr>
          <p:cNvSpPr/>
          <p:nvPr/>
        </p:nvSpPr>
        <p:spPr>
          <a:xfrm>
            <a:off x="1518357" y="267124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3385726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a:xfrm>
            <a:off x="350163" y="308199"/>
            <a:ext cx="7395511" cy="791770"/>
          </a:xfrm>
        </p:spPr>
        <p:txBody>
          <a:bodyPr/>
          <a:lstStyle/>
          <a:p>
            <a:pPr marL="0" marR="0">
              <a:spcBef>
                <a:spcPts val="0"/>
              </a:spcBef>
              <a:spcAft>
                <a:spcPts val="1000"/>
              </a:spcAft>
            </a:pP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Financial, Inc., All Rights Reserved. © 2023 Axos Bank,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LLC. Member FINRA &amp; SIPC.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Inc.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Bank products and services are offered by Axos Bank</a:t>
            </a:r>
            <a:r>
              <a:rPr lang="en-US" sz="1000" b="0" baseline="300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FDIC insured through Axos Bank. All deposit accounts of the same ownership and/or vesting held at Axos Bank are combined and insured under the same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FDIC Certificate 35546</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not separately insured by the FDIC from other deposit accounts held with the same ownership and/or vesting at Axos Bank. For more information read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Axos Bank’s FDIC Notice</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Invest LLC, Axos Invest, Inc., and Axos Bank are separate but affiliated companies.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Bank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NMLS# 524995</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CE625F-648B-C9EC-F92C-1F52B49AC77F}"/>
              </a:ext>
            </a:extLst>
          </p:cNvPr>
          <p:cNvPicPr>
            <a:picLocks noChangeAspect="1"/>
          </p:cNvPicPr>
          <p:nvPr/>
        </p:nvPicPr>
        <p:blipFill>
          <a:blip r:embed="rId2"/>
          <a:stretch>
            <a:fillRect/>
          </a:stretch>
        </p:blipFill>
        <p:spPr>
          <a:xfrm>
            <a:off x="6253012" y="2356148"/>
            <a:ext cx="2296297" cy="1629630"/>
          </a:xfrm>
          <a:prstGeom prst="rect">
            <a:avLst/>
          </a:prstGeom>
          <a:ln>
            <a:solidFill>
              <a:schemeClr val="accent6"/>
            </a:solidFill>
          </a:ln>
        </p:spPr>
      </p:pic>
      <p:sp>
        <p:nvSpPr>
          <p:cNvPr id="2" name="Title 1">
            <a:extLst>
              <a:ext uri="{FF2B5EF4-FFF2-40B4-BE49-F238E27FC236}">
                <a16:creationId xmlns:a16="http://schemas.microsoft.com/office/drawing/2014/main" id="{48C75824-A1AE-1B3E-B727-2FC5BB1CA9BE}"/>
              </a:ext>
            </a:extLst>
          </p:cNvPr>
          <p:cNvSpPr>
            <a:spLocks noGrp="1"/>
          </p:cNvSpPr>
          <p:nvPr>
            <p:ph type="title"/>
          </p:nvPr>
        </p:nvSpPr>
        <p:spPr/>
        <p:txBody>
          <a:bodyPr/>
          <a:lstStyle/>
          <a:p>
            <a:r>
              <a:rPr lang="en-US" dirty="0">
                <a:solidFill>
                  <a:schemeClr val="accent6"/>
                </a:solidFill>
              </a:rPr>
              <a:t>DOB and SSN Verification</a:t>
            </a:r>
          </a:p>
        </p:txBody>
      </p:sp>
      <p:sp>
        <p:nvSpPr>
          <p:cNvPr id="3" name="Text Placeholder 2">
            <a:extLst>
              <a:ext uri="{FF2B5EF4-FFF2-40B4-BE49-F238E27FC236}">
                <a16:creationId xmlns:a16="http://schemas.microsoft.com/office/drawing/2014/main" id="{5CBD90E8-16D3-9950-5A9F-608D151292C0}"/>
              </a:ext>
            </a:extLst>
          </p:cNvPr>
          <p:cNvSpPr>
            <a:spLocks noGrp="1"/>
          </p:cNvSpPr>
          <p:nvPr>
            <p:ph type="body" sz="quarter" idx="12"/>
          </p:nvPr>
        </p:nvSpPr>
        <p:spPr>
          <a:xfrm>
            <a:off x="343433" y="800100"/>
            <a:ext cx="8441475" cy="3794527"/>
          </a:xfrm>
        </p:spPr>
        <p:txBody>
          <a:bodyPr/>
          <a:lstStyle/>
          <a:p>
            <a:r>
              <a:rPr lang="en-US" dirty="0">
                <a:solidFill>
                  <a:schemeClr val="accent6"/>
                </a:solidFill>
              </a:rPr>
              <a:t>End investors may be required to verify their date of birth and SSN</a:t>
            </a:r>
          </a:p>
          <a:p>
            <a:pPr lvl="1"/>
            <a:r>
              <a:rPr lang="en-US" sz="1400" dirty="0">
                <a:solidFill>
                  <a:schemeClr val="accent6"/>
                </a:solidFill>
              </a:rPr>
              <a:t>If investors cannot verify their information, they will be required to contact customer support</a:t>
            </a:r>
          </a:p>
          <a:p>
            <a:pPr lvl="1"/>
            <a:endParaRPr lang="en-US" dirty="0"/>
          </a:p>
        </p:txBody>
      </p:sp>
      <p:pic>
        <p:nvPicPr>
          <p:cNvPr id="6" name="Picture 5">
            <a:extLst>
              <a:ext uri="{FF2B5EF4-FFF2-40B4-BE49-F238E27FC236}">
                <a16:creationId xmlns:a16="http://schemas.microsoft.com/office/drawing/2014/main" id="{30026881-2265-A946-F2E1-7B84557CE5D4}"/>
              </a:ext>
            </a:extLst>
          </p:cNvPr>
          <p:cNvPicPr>
            <a:picLocks noChangeAspect="1"/>
          </p:cNvPicPr>
          <p:nvPr/>
        </p:nvPicPr>
        <p:blipFill>
          <a:blip r:embed="rId3"/>
          <a:stretch>
            <a:fillRect/>
          </a:stretch>
        </p:blipFill>
        <p:spPr>
          <a:xfrm>
            <a:off x="387132" y="1574659"/>
            <a:ext cx="5202939" cy="3192609"/>
          </a:xfrm>
          <a:prstGeom prst="rect">
            <a:avLst/>
          </a:prstGeom>
        </p:spPr>
      </p:pic>
      <p:cxnSp>
        <p:nvCxnSpPr>
          <p:cNvPr id="15" name="Straight Arrow Connector 14">
            <a:extLst>
              <a:ext uri="{FF2B5EF4-FFF2-40B4-BE49-F238E27FC236}">
                <a16:creationId xmlns:a16="http://schemas.microsoft.com/office/drawing/2014/main" id="{0A9DC603-BE41-98B2-4E40-F2FA3F84B10E}"/>
              </a:ext>
            </a:extLst>
          </p:cNvPr>
          <p:cNvCxnSpPr>
            <a:cxnSpLocks/>
          </p:cNvCxnSpPr>
          <p:nvPr/>
        </p:nvCxnSpPr>
        <p:spPr>
          <a:xfrm>
            <a:off x="5659183" y="3170963"/>
            <a:ext cx="524717" cy="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20B93A1D-30C9-90D8-2F25-9FFCEBBD5AF2}"/>
              </a:ext>
            </a:extLst>
          </p:cNvPr>
          <p:cNvSpPr/>
          <p:nvPr/>
        </p:nvSpPr>
        <p:spPr>
          <a:xfrm>
            <a:off x="6355198" y="24251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31F6AEF9-37D3-E2DC-5871-31F0E32157B3}"/>
              </a:ext>
            </a:extLst>
          </p:cNvPr>
          <p:cNvSpPr/>
          <p:nvPr/>
        </p:nvSpPr>
        <p:spPr>
          <a:xfrm>
            <a:off x="1756365" y="1296031"/>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4D424C54-E86B-8CE4-D761-E6A41C3C3B2E}"/>
              </a:ext>
            </a:extLst>
          </p:cNvPr>
          <p:cNvSpPr/>
          <p:nvPr/>
        </p:nvSpPr>
        <p:spPr>
          <a:xfrm>
            <a:off x="791959" y="1671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7C41F5-04FE-ADC3-92B3-689DA58CBF29}"/>
              </a:ext>
            </a:extLst>
          </p:cNvPr>
          <p:cNvPicPr>
            <a:picLocks noChangeAspect="1"/>
          </p:cNvPicPr>
          <p:nvPr/>
        </p:nvPicPr>
        <p:blipFill>
          <a:blip r:embed="rId4"/>
          <a:stretch>
            <a:fillRect/>
          </a:stretch>
        </p:blipFill>
        <p:spPr>
          <a:xfrm>
            <a:off x="916974" y="1700214"/>
            <a:ext cx="366863" cy="82296"/>
          </a:xfrm>
          <a:prstGeom prst="rect">
            <a:avLst/>
          </a:prstGeom>
        </p:spPr>
      </p:pic>
    </p:spTree>
    <p:extLst>
      <p:ext uri="{BB962C8B-B14F-4D97-AF65-F5344CB8AC3E}">
        <p14:creationId xmlns:p14="http://schemas.microsoft.com/office/powerpoint/2010/main" val="18254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3203-2D87-A77B-7B54-2051A92680D2}"/>
              </a:ext>
            </a:extLst>
          </p:cNvPr>
          <p:cNvSpPr>
            <a:spLocks noGrp="1"/>
          </p:cNvSpPr>
          <p:nvPr>
            <p:ph type="title"/>
          </p:nvPr>
        </p:nvSpPr>
        <p:spPr/>
        <p:txBody>
          <a:bodyPr/>
          <a:lstStyle/>
          <a:p>
            <a:r>
              <a:rPr lang="en-US" dirty="0">
                <a:solidFill>
                  <a:schemeClr val="accent6"/>
                </a:solidFill>
              </a:rPr>
              <a:t>User and Password Creation</a:t>
            </a:r>
          </a:p>
        </p:txBody>
      </p:sp>
      <p:sp>
        <p:nvSpPr>
          <p:cNvPr id="3" name="Text Placeholder 2">
            <a:extLst>
              <a:ext uri="{FF2B5EF4-FFF2-40B4-BE49-F238E27FC236}">
                <a16:creationId xmlns:a16="http://schemas.microsoft.com/office/drawing/2014/main" id="{2EB4F24F-86F3-5B2A-3797-3D803529BEC5}"/>
              </a:ext>
            </a:extLst>
          </p:cNvPr>
          <p:cNvSpPr>
            <a:spLocks noGrp="1"/>
          </p:cNvSpPr>
          <p:nvPr>
            <p:ph type="body" sz="quarter" idx="12"/>
          </p:nvPr>
        </p:nvSpPr>
        <p:spPr/>
        <p:txBody>
          <a:bodyPr/>
          <a:lstStyle/>
          <a:p>
            <a:r>
              <a:rPr lang="en-US" dirty="0">
                <a:solidFill>
                  <a:schemeClr val="accent6"/>
                </a:solidFill>
              </a:rPr>
              <a:t>End investors create their username and password credentials to log in to ACP</a:t>
            </a:r>
          </a:p>
          <a:p>
            <a:pPr lvl="1"/>
            <a:r>
              <a:rPr lang="en-US" dirty="0">
                <a:solidFill>
                  <a:schemeClr val="accent6"/>
                </a:solidFill>
              </a:rPr>
              <a:t>If they previously created a username, they only need to create a password</a:t>
            </a:r>
          </a:p>
        </p:txBody>
      </p:sp>
      <p:pic>
        <p:nvPicPr>
          <p:cNvPr id="8" name="Picture 7">
            <a:extLst>
              <a:ext uri="{FF2B5EF4-FFF2-40B4-BE49-F238E27FC236}">
                <a16:creationId xmlns:a16="http://schemas.microsoft.com/office/drawing/2014/main" id="{1AA24307-2771-9C0F-43C1-25946F39FDA2}"/>
              </a:ext>
            </a:extLst>
          </p:cNvPr>
          <p:cNvPicPr>
            <a:picLocks noChangeAspect="1"/>
          </p:cNvPicPr>
          <p:nvPr/>
        </p:nvPicPr>
        <p:blipFill>
          <a:blip r:embed="rId2"/>
          <a:stretch>
            <a:fillRect/>
          </a:stretch>
        </p:blipFill>
        <p:spPr>
          <a:xfrm>
            <a:off x="4622898" y="1722928"/>
            <a:ext cx="4401352" cy="2691112"/>
          </a:xfrm>
          <a:prstGeom prst="rect">
            <a:avLst/>
          </a:prstGeom>
        </p:spPr>
      </p:pic>
      <p:pic>
        <p:nvPicPr>
          <p:cNvPr id="10" name="Picture 9">
            <a:extLst>
              <a:ext uri="{FF2B5EF4-FFF2-40B4-BE49-F238E27FC236}">
                <a16:creationId xmlns:a16="http://schemas.microsoft.com/office/drawing/2014/main" id="{E0E6A644-26BF-4E0D-9CDF-3DC7093CA702}"/>
              </a:ext>
            </a:extLst>
          </p:cNvPr>
          <p:cNvPicPr>
            <a:picLocks noChangeAspect="1"/>
          </p:cNvPicPr>
          <p:nvPr/>
        </p:nvPicPr>
        <p:blipFill>
          <a:blip r:embed="rId3"/>
          <a:stretch>
            <a:fillRect/>
          </a:stretch>
        </p:blipFill>
        <p:spPr>
          <a:xfrm>
            <a:off x="170648" y="1721155"/>
            <a:ext cx="4401352" cy="2692885"/>
          </a:xfrm>
          <a:prstGeom prst="rect">
            <a:avLst/>
          </a:prstGeom>
        </p:spPr>
      </p:pic>
      <p:sp>
        <p:nvSpPr>
          <p:cNvPr id="5" name="Oval 4">
            <a:extLst>
              <a:ext uri="{FF2B5EF4-FFF2-40B4-BE49-F238E27FC236}">
                <a16:creationId xmlns:a16="http://schemas.microsoft.com/office/drawing/2014/main" id="{2D5AAD64-097B-E834-96CB-7F51B02952D2}"/>
              </a:ext>
            </a:extLst>
          </p:cNvPr>
          <p:cNvSpPr/>
          <p:nvPr/>
        </p:nvSpPr>
        <p:spPr>
          <a:xfrm>
            <a:off x="7463121" y="98653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12808367-84F1-A06A-669E-1C5E739B6C37}"/>
              </a:ext>
            </a:extLst>
          </p:cNvPr>
          <p:cNvSpPr/>
          <p:nvPr/>
        </p:nvSpPr>
        <p:spPr>
          <a:xfrm>
            <a:off x="7559149" y="124874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7" name="Oval 6">
            <a:extLst>
              <a:ext uri="{FF2B5EF4-FFF2-40B4-BE49-F238E27FC236}">
                <a16:creationId xmlns:a16="http://schemas.microsoft.com/office/drawing/2014/main" id="{BE53B415-D78D-E5ED-AF59-313766D8D7AC}"/>
              </a:ext>
            </a:extLst>
          </p:cNvPr>
          <p:cNvSpPr/>
          <p:nvPr/>
        </p:nvSpPr>
        <p:spPr>
          <a:xfrm>
            <a:off x="4674753" y="180412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CA17792B-D62D-164A-78F0-CEC7CFD402B4}"/>
              </a:ext>
            </a:extLst>
          </p:cNvPr>
          <p:cNvSpPr/>
          <p:nvPr/>
        </p:nvSpPr>
        <p:spPr>
          <a:xfrm>
            <a:off x="240680" y="18041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0CD3DE2D-9F3C-480B-DF9A-F655E0D3FFFA}"/>
              </a:ext>
            </a:extLst>
          </p:cNvPr>
          <p:cNvSpPr/>
          <p:nvPr/>
        </p:nvSpPr>
        <p:spPr>
          <a:xfrm>
            <a:off x="497083" y="1796976"/>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1" name="Picture 10" descr="A blue and orange logo&#10;&#10;Description automatically generated">
            <a:extLst>
              <a:ext uri="{FF2B5EF4-FFF2-40B4-BE49-F238E27FC236}">
                <a16:creationId xmlns:a16="http://schemas.microsoft.com/office/drawing/2014/main" id="{42E162B6-51D1-95EF-D412-2857011655DD}"/>
              </a:ext>
            </a:extLst>
          </p:cNvPr>
          <p:cNvPicPr>
            <a:picLocks noChangeAspect="1"/>
          </p:cNvPicPr>
          <p:nvPr/>
        </p:nvPicPr>
        <p:blipFill>
          <a:blip r:embed="rId4"/>
          <a:stretch>
            <a:fillRect/>
          </a:stretch>
        </p:blipFill>
        <p:spPr>
          <a:xfrm>
            <a:off x="622098" y="1825553"/>
            <a:ext cx="366863" cy="82296"/>
          </a:xfrm>
          <a:prstGeom prst="rect">
            <a:avLst/>
          </a:prstGeom>
        </p:spPr>
      </p:pic>
      <p:sp>
        <p:nvSpPr>
          <p:cNvPr id="12" name="Rectangle 11">
            <a:extLst>
              <a:ext uri="{FF2B5EF4-FFF2-40B4-BE49-F238E27FC236}">
                <a16:creationId xmlns:a16="http://schemas.microsoft.com/office/drawing/2014/main" id="{CEB108C9-951B-824A-33FD-769B3B988637}"/>
              </a:ext>
            </a:extLst>
          </p:cNvPr>
          <p:cNvSpPr/>
          <p:nvPr/>
        </p:nvSpPr>
        <p:spPr>
          <a:xfrm>
            <a:off x="4945444" y="1808783"/>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0961FEAB-0D97-1AD7-C3A5-B53F161769BD}"/>
              </a:ext>
            </a:extLst>
          </p:cNvPr>
          <p:cNvPicPr>
            <a:picLocks noChangeAspect="1"/>
          </p:cNvPicPr>
          <p:nvPr/>
        </p:nvPicPr>
        <p:blipFill>
          <a:blip r:embed="rId4"/>
          <a:stretch>
            <a:fillRect/>
          </a:stretch>
        </p:blipFill>
        <p:spPr>
          <a:xfrm>
            <a:off x="5070459" y="1837360"/>
            <a:ext cx="366863" cy="82296"/>
          </a:xfrm>
          <a:prstGeom prst="rect">
            <a:avLst/>
          </a:prstGeom>
        </p:spPr>
      </p:pic>
    </p:spTree>
    <p:extLst>
      <p:ext uri="{BB962C8B-B14F-4D97-AF65-F5344CB8AC3E}">
        <p14:creationId xmlns:p14="http://schemas.microsoft.com/office/powerpoint/2010/main" val="42192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Security Questions/Security Word Submission</a:t>
            </a:r>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831850"/>
            <a:ext cx="7981417" cy="3762777"/>
          </a:xfrm>
        </p:spPr>
        <p:txBody>
          <a:bodyPr/>
          <a:lstStyle/>
          <a:p>
            <a:r>
              <a:rPr lang="en-US" dirty="0">
                <a:solidFill>
                  <a:schemeClr val="accent6"/>
                </a:solidFill>
              </a:rPr>
              <a:t>End investors answer three security questions and provide a security word/hint</a:t>
            </a:r>
          </a:p>
          <a:p>
            <a:pPr lvl="1"/>
            <a:r>
              <a:rPr lang="en-US" dirty="0">
                <a:solidFill>
                  <a:schemeClr val="accent6"/>
                </a:solidFill>
              </a:rPr>
              <a:t>These will be used to verify their identity when contacting customer support and resetting their password </a:t>
            </a:r>
          </a:p>
        </p:txBody>
      </p:sp>
      <p:pic>
        <p:nvPicPr>
          <p:cNvPr id="6" name="Picture 5">
            <a:extLst>
              <a:ext uri="{FF2B5EF4-FFF2-40B4-BE49-F238E27FC236}">
                <a16:creationId xmlns:a16="http://schemas.microsoft.com/office/drawing/2014/main" id="{3102BD8E-E42F-1A8B-7E5C-34B17900F86D}"/>
              </a:ext>
            </a:extLst>
          </p:cNvPr>
          <p:cNvPicPr>
            <a:picLocks noChangeAspect="1"/>
          </p:cNvPicPr>
          <p:nvPr/>
        </p:nvPicPr>
        <p:blipFill>
          <a:blip r:embed="rId2"/>
          <a:stretch>
            <a:fillRect/>
          </a:stretch>
        </p:blipFill>
        <p:spPr>
          <a:xfrm>
            <a:off x="2235994" y="1570070"/>
            <a:ext cx="4351366" cy="3471835"/>
          </a:xfrm>
          <a:prstGeom prst="rect">
            <a:avLst/>
          </a:prstGeom>
        </p:spPr>
      </p:pic>
      <p:sp>
        <p:nvSpPr>
          <p:cNvPr id="4" name="Rectangle 3">
            <a:extLst>
              <a:ext uri="{FF2B5EF4-FFF2-40B4-BE49-F238E27FC236}">
                <a16:creationId xmlns:a16="http://schemas.microsoft.com/office/drawing/2014/main" id="{F1333625-463D-F08D-7140-3FFCDE1B5A50}"/>
              </a:ext>
            </a:extLst>
          </p:cNvPr>
          <p:cNvSpPr/>
          <p:nvPr/>
        </p:nvSpPr>
        <p:spPr>
          <a:xfrm>
            <a:off x="2443163" y="1645052"/>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177A9C-22A4-D922-671B-8A5EFD9C4741}"/>
              </a:ext>
            </a:extLst>
          </p:cNvPr>
          <p:cNvPicPr>
            <a:picLocks noChangeAspect="1"/>
          </p:cNvPicPr>
          <p:nvPr/>
        </p:nvPicPr>
        <p:blipFill>
          <a:blip r:embed="rId3"/>
          <a:stretch>
            <a:fillRect/>
          </a:stretch>
        </p:blipFill>
        <p:spPr>
          <a:xfrm>
            <a:off x="2568178" y="1673629"/>
            <a:ext cx="366863" cy="82296"/>
          </a:xfrm>
          <a:prstGeom prst="rect">
            <a:avLst/>
          </a:prstGeom>
        </p:spPr>
      </p:pic>
    </p:spTree>
    <p:extLst>
      <p:ext uri="{BB962C8B-B14F-4D97-AF65-F5344CB8AC3E}">
        <p14:creationId xmlns:p14="http://schemas.microsoft.com/office/powerpoint/2010/main" val="1018839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cz8lDShTUaL2AIjOFHx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os Theme 2023">
  <a:themeElements>
    <a:clrScheme name="Axos colors">
      <a:dk1>
        <a:srgbClr val="1E3860"/>
      </a:dk1>
      <a:lt1>
        <a:srgbClr val="FFFFFF"/>
      </a:lt1>
      <a:dk2>
        <a:srgbClr val="1E3860"/>
      </a:dk2>
      <a:lt2>
        <a:srgbClr val="FFFFFF"/>
      </a:lt2>
      <a:accent1>
        <a:srgbClr val="1E3860"/>
      </a:accent1>
      <a:accent2>
        <a:srgbClr val="FAA74A"/>
      </a:accent2>
      <a:accent3>
        <a:srgbClr val="DAE8ED"/>
      </a:accent3>
      <a:accent4>
        <a:srgbClr val="F4F4F4"/>
      </a:accent4>
      <a:accent5>
        <a:srgbClr val="FFFFFF"/>
      </a:accent5>
      <a:accent6>
        <a:srgbClr val="000000"/>
      </a:accent6>
      <a:hlink>
        <a:srgbClr val="0000FF"/>
      </a:hlink>
      <a:folHlink>
        <a:srgbClr val="800080"/>
      </a:folHlink>
    </a:clrScheme>
    <a:fontScheme name="Axos backup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defPPr>
      </a:lstStyle>
    </a:txDef>
  </a:objectDefaults>
  <a:extraClrSchemeLst/>
  <a:extLst>
    <a:ext uri="{05A4C25C-085E-4340-85A3-A5531E510DB2}">
      <thm15:themeFamily xmlns:thm15="http://schemas.microsoft.com/office/thememl/2012/main" name="Axos Theme 2023" id="{0C06B27D-97F1-4BD5-8F24-B4E91FF19BE0}" vid="{BC0562F7-0127-4C84-8F51-9EFE5B65D0BE}"/>
    </a:ext>
  </a:extLst>
</a:theme>
</file>

<file path=docProps/app.xml><?xml version="1.0" encoding="utf-8"?>
<Properties xmlns="http://schemas.openxmlformats.org/officeDocument/2006/extended-properties" xmlns:vt="http://schemas.openxmlformats.org/officeDocument/2006/docPropsVTypes">
  <Template>Default Theme</Template>
  <TotalTime>3082</TotalTime>
  <Words>2553</Words>
  <Application>Microsoft Office PowerPoint</Application>
  <PresentationFormat>On-screen Show (16:9)</PresentationFormat>
  <Paragraphs>351</Paragraphs>
  <Slides>65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Calibri</vt:lpstr>
      <vt:lpstr>Roboto</vt:lpstr>
      <vt:lpstr>Verdana</vt:lpstr>
      <vt:lpstr>Wingdings</vt:lpstr>
      <vt:lpstr>Axos Theme 2023</vt:lpstr>
      <vt:lpstr>think-cell Slide</vt:lpstr>
      <vt:lpstr>PowerPoint Presentation</vt:lpstr>
      <vt:lpstr>PowerPoint Presentation</vt:lpstr>
      <vt:lpstr>PowerPoint Presentation</vt:lpstr>
      <vt:lpstr>Getting Started </vt:lpstr>
      <vt:lpstr>Online Access Terms and Conditions Agreement </vt:lpstr>
      <vt:lpstr>Text Verification</vt:lpstr>
      <vt:lpstr>DOB and SSN Verification</vt:lpstr>
      <vt:lpstr>User and Password Creation</vt:lpstr>
      <vt:lpstr>Security Questions/Security Word Submission</vt:lpstr>
      <vt:lpstr>PowerPoint Presentation</vt:lpstr>
      <vt:lpstr>Sign In</vt:lpstr>
      <vt:lpstr>Text Verification</vt:lpstr>
      <vt:lpstr>Forgot Username - Email</vt:lpstr>
      <vt:lpstr>Forgot Password - Username</vt:lpstr>
      <vt:lpstr>Forgot Password - Text Verification</vt:lpstr>
      <vt:lpstr>Forgot Password - Answer Security Question</vt:lpstr>
      <vt:lpstr>Forgot Password - Reset Password</vt:lpstr>
      <vt:lpstr>PowerPoint Presentation</vt:lpstr>
      <vt:lpstr>Onboarding</vt:lpstr>
      <vt:lpstr>Cash Management Checking Enrollment – Personal Information</vt:lpstr>
      <vt:lpstr>Cash Management Checking Enrollment – Review &amp; Submit</vt:lpstr>
      <vt:lpstr>Cash Management Checking Enrollment – Decision Screen</vt:lpstr>
      <vt:lpstr>Cash Management Checking Enrollment</vt:lpstr>
      <vt:lpstr>Cash Management Checking Enrollment – Opted into Overdraft Line of Credit</vt:lpstr>
      <vt:lpstr>Cash Management Checking Enrollment – Opted out of Overdraft Line of Credit</vt:lpstr>
      <vt:lpstr>PowerPoint Presentation</vt:lpstr>
      <vt:lpstr>Dashboard/Home</vt:lpstr>
      <vt:lpstr>PowerPoint Presentation</vt:lpstr>
      <vt:lpstr>All Accounts/Vertical Pages </vt:lpstr>
      <vt:lpstr>PowerPoint Presentation</vt:lpstr>
      <vt:lpstr>Overdraft Line of Credit </vt:lpstr>
      <vt:lpstr>PowerPoint Presentation</vt:lpstr>
      <vt:lpstr>RIA Product Details Page (PDP) </vt:lpstr>
      <vt:lpstr>RIA PDP – Total Value &amp; Cash </vt:lpstr>
      <vt:lpstr>RIA PDP – Models &amp; Holdings</vt:lpstr>
      <vt:lpstr>RIA PDP – Statements &amp; Documents, Account Details Quick Link</vt:lpstr>
      <vt:lpstr>PowerPoint Presentation</vt:lpstr>
      <vt:lpstr>All Transactions and Orders Pages</vt:lpstr>
      <vt:lpstr>PowerPoint Presentation</vt:lpstr>
      <vt:lpstr>All Scheduled Transfers</vt:lpstr>
      <vt:lpstr>PowerPoint Presentation</vt:lpstr>
      <vt:lpstr>Statements &amp; Documents</vt:lpstr>
      <vt:lpstr>PowerPoint Presentation</vt:lpstr>
      <vt:lpstr>RIA Account Details Page </vt:lpstr>
      <vt:lpstr>RIA Account Details Page – Account </vt:lpstr>
      <vt:lpstr>RIA Account Details Page – Authorizations </vt:lpstr>
      <vt:lpstr>RIA Account Details Page – People</vt:lpstr>
      <vt:lpstr>PowerPoint Presentation</vt:lpstr>
      <vt:lpstr>Move Money </vt:lpstr>
      <vt:lpstr>Move Money – Contributions to Non-Retirement RIA Accounts </vt:lpstr>
      <vt:lpstr>Move Money – Contributions to Retirement RIA Accounts </vt:lpstr>
      <vt:lpstr>Move Money – Scheduled Transfers </vt:lpstr>
      <vt:lpstr>PowerPoint Presentation</vt:lpstr>
      <vt:lpstr>Utilities/ Mega Menu  </vt:lpstr>
      <vt:lpstr>Message Center</vt:lpstr>
      <vt:lpstr>Alerts</vt:lpstr>
      <vt:lpstr>Support/Help Center  </vt:lpstr>
      <vt:lpstr>Profile &amp; Settings  </vt:lpstr>
      <vt:lpstr>PowerPoint Presentation</vt:lpstr>
      <vt:lpstr>Account Opening/ Aggregation  </vt:lpstr>
      <vt:lpstr>PowerPoint Presentation</vt:lpstr>
      <vt:lpstr>Insights/ Plan </vt:lpstr>
      <vt:lpstr>PowerPoint Presentation</vt:lpstr>
      <vt:lpstr>UDB Admin Portal</vt:lpstr>
      <vt:lpstr>© 2023 Axos Financial, Inc., All Rights Reserved. © 2023 Axos Bank, All Rights Reserved.  © 2023 Axos Invest LLC. Member FINRA &amp; SIPC. All Rights Reserved.  © 2023 Axos Invest, Inc. All Rights Reserved.  Bank products and services are offered by Axos Bank®. All deposit accounts through Axos Bank brands are FDIC insured through Axos Bank. All deposit accounts of the same ownership and/or vesting held at Axos Bank are combined and insured under the same FDIC Certificate 35546. All deposit accounts through Axos Bank brands are not separately insured by the FDIC from other deposit accounts held with the same ownership and/or vesting at Axos Bank. For more information read Axos Bank’s FDIC Notice.  ©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  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  Axos Invest LLC, Axos Invest, Inc., and Axos Bank are separate but affiliated companies.  Axos Bank NMLS# 524995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Friedman</dc:creator>
  <cp:lastModifiedBy>Janelle Manning</cp:lastModifiedBy>
  <cp:revision>11</cp:revision>
  <dcterms:created xsi:type="dcterms:W3CDTF">2023-05-16T20:04:21Z</dcterms:created>
  <dcterms:modified xsi:type="dcterms:W3CDTF">2024-07-10T18:51:17Z</dcterms:modified>
</cp:coreProperties>
</file>